
<file path=[Content_Types].xml><?xml version="1.0" encoding="utf-8"?>
<Types xmlns="http://schemas.openxmlformats.org/package/2006/content-types">
  <Default Extension="xml" ContentType="application/xml"/>
  <Default Extension="jpg" ContentType="image/jpeg"/>
  <Default Extension="m4v" ContentType="video/unknown"/>
  <Default Extension="mp4" ContentType="video/unknown"/>
  <Default Extension="jpeg" ContentType="image/jpeg"/>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23" r:id="rId2"/>
    <p:sldId id="257" r:id="rId3"/>
    <p:sldId id="342" r:id="rId4"/>
    <p:sldId id="338" r:id="rId5"/>
    <p:sldId id="344" r:id="rId6"/>
    <p:sldId id="346" r:id="rId7"/>
    <p:sldId id="349" r:id="rId8"/>
    <p:sldId id="350" r:id="rId9"/>
    <p:sldId id="351" r:id="rId10"/>
    <p:sldId id="352" r:id="rId11"/>
    <p:sldId id="353" r:id="rId12"/>
    <p:sldId id="354" r:id="rId13"/>
    <p:sldId id="355" r:id="rId14"/>
    <p:sldId id="357" r:id="rId15"/>
    <p:sldId id="358" r:id="rId16"/>
    <p:sldId id="356" r:id="rId17"/>
    <p:sldId id="367" r:id="rId18"/>
    <p:sldId id="368" r:id="rId19"/>
    <p:sldId id="369" r:id="rId20"/>
    <p:sldId id="370" r:id="rId21"/>
    <p:sldId id="371" r:id="rId22"/>
    <p:sldId id="372" r:id="rId23"/>
    <p:sldId id="373" r:id="rId24"/>
    <p:sldId id="376" r:id="rId25"/>
    <p:sldId id="377" r:id="rId26"/>
    <p:sldId id="375" r:id="rId27"/>
    <p:sldId id="374" r:id="rId28"/>
    <p:sldId id="378" r:id="rId29"/>
    <p:sldId id="380" r:id="rId30"/>
    <p:sldId id="382" r:id="rId31"/>
    <p:sldId id="366" r:id="rId32"/>
    <p:sldId id="359" r:id="rId33"/>
    <p:sldId id="360" r:id="rId34"/>
    <p:sldId id="361" r:id="rId35"/>
    <p:sldId id="363" r:id="rId36"/>
    <p:sldId id="362" r:id="rId37"/>
    <p:sldId id="364" r:id="rId38"/>
    <p:sldId id="365"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CC00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77" autoAdjust="0"/>
  </p:normalViewPr>
  <p:slideViewPr>
    <p:cSldViewPr>
      <p:cViewPr varScale="1">
        <p:scale>
          <a:sx n="98" d="100"/>
          <a:sy n="98" d="100"/>
        </p:scale>
        <p:origin x="-1456"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5574D2-9E68-4205-AF9F-791B36D6E753}" type="datetimeFigureOut">
              <a:rPr lang="en-US" smtClean="0"/>
              <a:t>9/29/16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F86786-D41F-40A6-A47C-8084ACB8E27C}" type="slidenum">
              <a:rPr lang="en-US" smtClean="0"/>
              <a:t>‹#›</a:t>
            </a:fld>
            <a:endParaRPr lang="en-US"/>
          </a:p>
        </p:txBody>
      </p:sp>
    </p:spTree>
    <p:extLst>
      <p:ext uri="{BB962C8B-B14F-4D97-AF65-F5344CB8AC3E}">
        <p14:creationId xmlns:p14="http://schemas.microsoft.com/office/powerpoint/2010/main" val="3259078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With notes!</a:t>
            </a:r>
            <a:endParaRPr lang="en-US"/>
          </a:p>
        </p:txBody>
      </p:sp>
      <p:sp>
        <p:nvSpPr>
          <p:cNvPr id="4" name="Slide Number Placeholder 3"/>
          <p:cNvSpPr>
            <a:spLocks noGrp="1"/>
          </p:cNvSpPr>
          <p:nvPr>
            <p:ph type="sldNum" sz="quarter" idx="10"/>
          </p:nvPr>
        </p:nvSpPr>
        <p:spPr/>
        <p:txBody>
          <a:bodyPr/>
          <a:lstStyle/>
          <a:p>
            <a:fld id="{E1EAA073-A5A1-488D-BF9F-079A4318460E}" type="slidenum">
              <a:rPr lang="en-US" smtClean="0"/>
              <a:t>1</a:t>
            </a:fld>
            <a:endParaRPr lang="en-US" dirty="0"/>
          </a:p>
        </p:txBody>
      </p:sp>
    </p:spTree>
    <p:extLst>
      <p:ext uri="{BB962C8B-B14F-4D97-AF65-F5344CB8AC3E}">
        <p14:creationId xmlns:p14="http://schemas.microsoft.com/office/powerpoint/2010/main" val="107154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F86786-D41F-40A6-A47C-8084ACB8E27C}" type="slidenum">
              <a:rPr lang="en-US" smtClean="0"/>
              <a:t>16</a:t>
            </a:fld>
            <a:endParaRPr lang="en-US"/>
          </a:p>
        </p:txBody>
      </p:sp>
    </p:spTree>
    <p:extLst>
      <p:ext uri="{BB962C8B-B14F-4D97-AF65-F5344CB8AC3E}">
        <p14:creationId xmlns:p14="http://schemas.microsoft.com/office/powerpoint/2010/main" val="367147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F86786-D41F-40A6-A47C-8084ACB8E27C}" type="slidenum">
              <a:rPr lang="en-US" smtClean="0"/>
              <a:t>17</a:t>
            </a:fld>
            <a:endParaRPr lang="en-US"/>
          </a:p>
        </p:txBody>
      </p:sp>
    </p:spTree>
    <p:extLst>
      <p:ext uri="{BB962C8B-B14F-4D97-AF65-F5344CB8AC3E}">
        <p14:creationId xmlns:p14="http://schemas.microsoft.com/office/powerpoint/2010/main" val="399070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F86786-D41F-40A6-A47C-8084ACB8E27C}" type="slidenum">
              <a:rPr lang="en-US" smtClean="0"/>
              <a:t>2</a:t>
            </a:fld>
            <a:endParaRPr lang="en-US"/>
          </a:p>
        </p:txBody>
      </p:sp>
    </p:spTree>
    <p:extLst>
      <p:ext uri="{BB962C8B-B14F-4D97-AF65-F5344CB8AC3E}">
        <p14:creationId xmlns:p14="http://schemas.microsoft.com/office/powerpoint/2010/main" val="2442345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F86786-D41F-40A6-A47C-8084ACB8E27C}" type="slidenum">
              <a:rPr lang="en-US" smtClean="0"/>
              <a:t>31</a:t>
            </a:fld>
            <a:endParaRPr lang="en-US"/>
          </a:p>
        </p:txBody>
      </p:sp>
    </p:spTree>
    <p:extLst>
      <p:ext uri="{BB962C8B-B14F-4D97-AF65-F5344CB8AC3E}">
        <p14:creationId xmlns:p14="http://schemas.microsoft.com/office/powerpoint/2010/main" val="3671473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video showing</a:t>
            </a:r>
            <a:r>
              <a:rPr lang="en-US" baseline="0" dirty="0" smtClean="0"/>
              <a:t> a basic LED setup using the raspberry pi. Available here: https://</a:t>
            </a:r>
            <a:r>
              <a:rPr lang="en-US" baseline="0" dirty="0" err="1" smtClean="0"/>
              <a:t>www.youtube.com</a:t>
            </a:r>
            <a:r>
              <a:rPr lang="en-US" baseline="0" dirty="0" smtClean="0"/>
              <a:t>/</a:t>
            </a:r>
            <a:r>
              <a:rPr lang="en-US" baseline="0" dirty="0" err="1" smtClean="0"/>
              <a:t>watch?v</a:t>
            </a:r>
            <a:r>
              <a:rPr lang="en-US" baseline="0" dirty="0" smtClean="0"/>
              <a:t>=E5n0DGO4IwE</a:t>
            </a:r>
          </a:p>
          <a:p>
            <a:endParaRPr lang="en-US" baseline="0" dirty="0" smtClean="0"/>
          </a:p>
          <a:p>
            <a:r>
              <a:rPr lang="en-US" baseline="0" dirty="0" smtClean="0"/>
              <a:t>This is usually the first tutorial someone starting out with raspberry pi would do. Python code is used to iteratively turn on and off LEDs buying turning on and off GPIO pins.</a:t>
            </a:r>
            <a:endParaRPr lang="en-US" dirty="0"/>
          </a:p>
        </p:txBody>
      </p:sp>
      <p:sp>
        <p:nvSpPr>
          <p:cNvPr id="4" name="Slide Number Placeholder 3"/>
          <p:cNvSpPr>
            <a:spLocks noGrp="1"/>
          </p:cNvSpPr>
          <p:nvPr>
            <p:ph type="sldNum" sz="quarter" idx="10"/>
          </p:nvPr>
        </p:nvSpPr>
        <p:spPr/>
        <p:txBody>
          <a:bodyPr/>
          <a:lstStyle/>
          <a:p>
            <a:fld id="{23F86786-D41F-40A6-A47C-8084ACB8E27C}" type="slidenum">
              <a:rPr lang="en-US" smtClean="0"/>
              <a:t>35</a:t>
            </a:fld>
            <a:endParaRPr lang="en-US"/>
          </a:p>
        </p:txBody>
      </p:sp>
    </p:spTree>
    <p:extLst>
      <p:ext uri="{BB962C8B-B14F-4D97-AF65-F5344CB8AC3E}">
        <p14:creationId xmlns:p14="http://schemas.microsoft.com/office/powerpoint/2010/main" val="118631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Someone created</a:t>
            </a:r>
            <a:r>
              <a:rPr lang="en-US" baseline="0" dirty="0" smtClean="0"/>
              <a:t> a snake game using a raspberry pi connected to led lights hidden in each cell of his bookcase. The code for the game is a little more complex</a:t>
            </a:r>
            <a:r>
              <a:rPr lang="is-IS" baseline="0" dirty="0" smtClean="0"/>
              <a:t>…. He actually used this to propose to his then-gilfriend. When one beats the game it spells out will you marry me. </a:t>
            </a:r>
            <a:endParaRPr lang="en-US" dirty="0"/>
          </a:p>
        </p:txBody>
      </p:sp>
      <p:sp>
        <p:nvSpPr>
          <p:cNvPr id="4" name="Slide Number Placeholder 3"/>
          <p:cNvSpPr>
            <a:spLocks noGrp="1"/>
          </p:cNvSpPr>
          <p:nvPr>
            <p:ph type="sldNum" sz="quarter" idx="10"/>
          </p:nvPr>
        </p:nvSpPr>
        <p:spPr/>
        <p:txBody>
          <a:bodyPr/>
          <a:lstStyle/>
          <a:p>
            <a:fld id="{23F86786-D41F-40A6-A47C-8084ACB8E27C}" type="slidenum">
              <a:rPr lang="en-US" smtClean="0"/>
              <a:t>36</a:t>
            </a:fld>
            <a:endParaRPr lang="en-US"/>
          </a:p>
        </p:txBody>
      </p:sp>
    </p:spTree>
    <p:extLst>
      <p:ext uri="{BB962C8B-B14F-4D97-AF65-F5344CB8AC3E}">
        <p14:creationId xmlns:p14="http://schemas.microsoft.com/office/powerpoint/2010/main" val="945033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not so clever</a:t>
            </a:r>
            <a:r>
              <a:rPr lang="is-IS" dirty="0" smtClean="0"/>
              <a:t>… I used a raspberry</a:t>
            </a:r>
            <a:r>
              <a:rPr lang="is-IS" baseline="0" dirty="0" smtClean="0"/>
              <a:t> pi connected to a motor control to automatically open my curtains in the morning M-F 8 am. </a:t>
            </a:r>
            <a:endParaRPr lang="en-US" dirty="0"/>
          </a:p>
        </p:txBody>
      </p:sp>
      <p:sp>
        <p:nvSpPr>
          <p:cNvPr id="4" name="Slide Number Placeholder 3"/>
          <p:cNvSpPr>
            <a:spLocks noGrp="1"/>
          </p:cNvSpPr>
          <p:nvPr>
            <p:ph type="sldNum" sz="quarter" idx="10"/>
          </p:nvPr>
        </p:nvSpPr>
        <p:spPr/>
        <p:txBody>
          <a:bodyPr/>
          <a:lstStyle/>
          <a:p>
            <a:fld id="{23F86786-D41F-40A6-A47C-8084ACB8E27C}" type="slidenum">
              <a:rPr lang="en-US" smtClean="0"/>
              <a:t>37</a:t>
            </a:fld>
            <a:endParaRPr lang="en-US"/>
          </a:p>
        </p:txBody>
      </p:sp>
    </p:spTree>
    <p:extLst>
      <p:ext uri="{BB962C8B-B14F-4D97-AF65-F5344CB8AC3E}">
        <p14:creationId xmlns:p14="http://schemas.microsoft.com/office/powerpoint/2010/main" val="9972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F86786-D41F-40A6-A47C-8084ACB8E27C}" type="slidenum">
              <a:rPr lang="en-US" smtClean="0"/>
              <a:t>3</a:t>
            </a:fld>
            <a:endParaRPr lang="en-US"/>
          </a:p>
        </p:txBody>
      </p:sp>
    </p:spTree>
    <p:extLst>
      <p:ext uri="{BB962C8B-B14F-4D97-AF65-F5344CB8AC3E}">
        <p14:creationId xmlns:p14="http://schemas.microsoft.com/office/powerpoint/2010/main" val="1789366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F86786-D41F-40A6-A47C-8084ACB8E27C}" type="slidenum">
              <a:rPr lang="en-US" smtClean="0"/>
              <a:t>4</a:t>
            </a:fld>
            <a:endParaRPr lang="en-US"/>
          </a:p>
        </p:txBody>
      </p:sp>
    </p:spTree>
    <p:extLst>
      <p:ext uri="{BB962C8B-B14F-4D97-AF65-F5344CB8AC3E}">
        <p14:creationId xmlns:p14="http://schemas.microsoft.com/office/powerpoint/2010/main" val="39907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dirty="0" smtClean="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smtClean="0"/>
              <a:t>Note that "python argTest.py apple banana" should be run on the command line, in the same directory as the script</a:t>
            </a:r>
            <a:endParaRPr lang="en-US" baseline="0" dirty="0" smtClean="0"/>
          </a:p>
          <a:p>
            <a:endParaRPr lang="en-US" dirty="0" smtClean="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F86786-D41F-40A6-A47C-8084ACB8E27C}" type="slidenum">
              <a:rPr lang="en-US" smtClean="0"/>
              <a:t>14</a:t>
            </a:fld>
            <a:endParaRPr lang="en-US"/>
          </a:p>
        </p:txBody>
      </p:sp>
    </p:spTree>
    <p:extLst>
      <p:ext uri="{BB962C8B-B14F-4D97-AF65-F5344CB8AC3E}">
        <p14:creationId xmlns:p14="http://schemas.microsoft.com/office/powerpoint/2010/main" val="3822027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BB4078-D3BF-4E98-9285-C74A549E6CF3}"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D944F0-26BA-4474-9523-BBD9BD1DD533}" type="slidenum">
              <a:rPr lang="en-US" smtClean="0"/>
              <a:t>‹#›</a:t>
            </a:fld>
            <a:endParaRPr lang="en-US"/>
          </a:p>
        </p:txBody>
      </p:sp>
    </p:spTree>
    <p:extLst>
      <p:ext uri="{BB962C8B-B14F-4D97-AF65-F5344CB8AC3E}">
        <p14:creationId xmlns:p14="http://schemas.microsoft.com/office/powerpoint/2010/main" val="2215285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B4078-D3BF-4E98-9285-C74A549E6CF3}"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D944F0-26BA-4474-9523-BBD9BD1DD533}" type="slidenum">
              <a:rPr lang="en-US" smtClean="0"/>
              <a:t>‹#›</a:t>
            </a:fld>
            <a:endParaRPr lang="en-US"/>
          </a:p>
        </p:txBody>
      </p:sp>
    </p:spTree>
    <p:extLst>
      <p:ext uri="{BB962C8B-B14F-4D97-AF65-F5344CB8AC3E}">
        <p14:creationId xmlns:p14="http://schemas.microsoft.com/office/powerpoint/2010/main" val="34596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B4078-D3BF-4E98-9285-C74A549E6CF3}"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D944F0-26BA-4474-9523-BBD9BD1DD533}" type="slidenum">
              <a:rPr lang="en-US" smtClean="0"/>
              <a:t>‹#›</a:t>
            </a:fld>
            <a:endParaRPr lang="en-US"/>
          </a:p>
        </p:txBody>
      </p:sp>
    </p:spTree>
    <p:extLst>
      <p:ext uri="{BB962C8B-B14F-4D97-AF65-F5344CB8AC3E}">
        <p14:creationId xmlns:p14="http://schemas.microsoft.com/office/powerpoint/2010/main" val="292483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B4078-D3BF-4E98-9285-C74A549E6CF3}"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D944F0-26BA-4474-9523-BBD9BD1DD533}" type="slidenum">
              <a:rPr lang="en-US" smtClean="0"/>
              <a:t>‹#›</a:t>
            </a:fld>
            <a:endParaRPr lang="en-US"/>
          </a:p>
        </p:txBody>
      </p:sp>
    </p:spTree>
    <p:extLst>
      <p:ext uri="{BB962C8B-B14F-4D97-AF65-F5344CB8AC3E}">
        <p14:creationId xmlns:p14="http://schemas.microsoft.com/office/powerpoint/2010/main" val="3614005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BB4078-D3BF-4E98-9285-C74A549E6CF3}"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D944F0-26BA-4474-9523-BBD9BD1DD533}" type="slidenum">
              <a:rPr lang="en-US" smtClean="0"/>
              <a:t>‹#›</a:t>
            </a:fld>
            <a:endParaRPr lang="en-US"/>
          </a:p>
        </p:txBody>
      </p:sp>
    </p:spTree>
    <p:extLst>
      <p:ext uri="{BB962C8B-B14F-4D97-AF65-F5344CB8AC3E}">
        <p14:creationId xmlns:p14="http://schemas.microsoft.com/office/powerpoint/2010/main" val="2353096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BB4078-D3BF-4E98-9285-C74A549E6CF3}"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D944F0-26BA-4474-9523-BBD9BD1DD533}" type="slidenum">
              <a:rPr lang="en-US" smtClean="0"/>
              <a:t>‹#›</a:t>
            </a:fld>
            <a:endParaRPr lang="en-US"/>
          </a:p>
        </p:txBody>
      </p:sp>
    </p:spTree>
    <p:extLst>
      <p:ext uri="{BB962C8B-B14F-4D97-AF65-F5344CB8AC3E}">
        <p14:creationId xmlns:p14="http://schemas.microsoft.com/office/powerpoint/2010/main" val="268249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BB4078-D3BF-4E98-9285-C74A549E6CF3}" type="datetimeFigureOut">
              <a:rPr lang="en-US" smtClean="0"/>
              <a:t>9/29/16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D944F0-26BA-4474-9523-BBD9BD1DD533}" type="slidenum">
              <a:rPr lang="en-US" smtClean="0"/>
              <a:t>‹#›</a:t>
            </a:fld>
            <a:endParaRPr lang="en-US"/>
          </a:p>
        </p:txBody>
      </p:sp>
    </p:spTree>
    <p:extLst>
      <p:ext uri="{BB962C8B-B14F-4D97-AF65-F5344CB8AC3E}">
        <p14:creationId xmlns:p14="http://schemas.microsoft.com/office/powerpoint/2010/main" val="2916680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BB4078-D3BF-4E98-9285-C74A549E6CF3}" type="datetimeFigureOut">
              <a:rPr lang="en-US" smtClean="0"/>
              <a:t>9/29/16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D944F0-26BA-4474-9523-BBD9BD1DD533}" type="slidenum">
              <a:rPr lang="en-US" smtClean="0"/>
              <a:t>‹#›</a:t>
            </a:fld>
            <a:endParaRPr lang="en-US"/>
          </a:p>
        </p:txBody>
      </p:sp>
    </p:spTree>
    <p:extLst>
      <p:ext uri="{BB962C8B-B14F-4D97-AF65-F5344CB8AC3E}">
        <p14:creationId xmlns:p14="http://schemas.microsoft.com/office/powerpoint/2010/main" val="2907854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BB4078-D3BF-4E98-9285-C74A549E6CF3}" type="datetimeFigureOut">
              <a:rPr lang="en-US" smtClean="0"/>
              <a:t>9/29/16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D944F0-26BA-4474-9523-BBD9BD1DD533}" type="slidenum">
              <a:rPr lang="en-US" smtClean="0"/>
              <a:t>‹#›</a:t>
            </a:fld>
            <a:endParaRPr lang="en-US"/>
          </a:p>
        </p:txBody>
      </p:sp>
    </p:spTree>
    <p:extLst>
      <p:ext uri="{BB962C8B-B14F-4D97-AF65-F5344CB8AC3E}">
        <p14:creationId xmlns:p14="http://schemas.microsoft.com/office/powerpoint/2010/main" val="527054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BB4078-D3BF-4E98-9285-C74A549E6CF3}"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D944F0-26BA-4474-9523-BBD9BD1DD533}" type="slidenum">
              <a:rPr lang="en-US" smtClean="0"/>
              <a:t>‹#›</a:t>
            </a:fld>
            <a:endParaRPr lang="en-US"/>
          </a:p>
        </p:txBody>
      </p:sp>
    </p:spTree>
    <p:extLst>
      <p:ext uri="{BB962C8B-B14F-4D97-AF65-F5344CB8AC3E}">
        <p14:creationId xmlns:p14="http://schemas.microsoft.com/office/powerpoint/2010/main" val="288175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BB4078-D3BF-4E98-9285-C74A549E6CF3}"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D944F0-26BA-4474-9523-BBD9BD1DD533}" type="slidenum">
              <a:rPr lang="en-US" smtClean="0"/>
              <a:t>‹#›</a:t>
            </a:fld>
            <a:endParaRPr lang="en-US"/>
          </a:p>
        </p:txBody>
      </p:sp>
    </p:spTree>
    <p:extLst>
      <p:ext uri="{BB962C8B-B14F-4D97-AF65-F5344CB8AC3E}">
        <p14:creationId xmlns:p14="http://schemas.microsoft.com/office/powerpoint/2010/main" val="40152394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B4078-D3BF-4E98-9285-C74A549E6CF3}" type="datetimeFigureOut">
              <a:rPr lang="en-US" smtClean="0"/>
              <a:t>9/29/16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D944F0-26BA-4474-9523-BBD9BD1DD533}" type="slidenum">
              <a:rPr lang="en-US" smtClean="0"/>
              <a:t>‹#›</a:t>
            </a:fld>
            <a:endParaRPr lang="en-US"/>
          </a:p>
        </p:txBody>
      </p:sp>
    </p:spTree>
    <p:extLst>
      <p:ext uri="{BB962C8B-B14F-4D97-AF65-F5344CB8AC3E}">
        <p14:creationId xmlns:p14="http://schemas.microsoft.com/office/powerpoint/2010/main" val="3933235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12.png"/><Relationship Id="rId1" Type="http://schemas.microsoft.com/office/2007/relationships/media" Target="../media/media1.mp4"/><Relationship Id="rId2" Type="http://schemas.openxmlformats.org/officeDocument/2006/relationships/video" Target="../media/media1.mp4"/></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4.xml"/><Relationship Id="rId5" Type="http://schemas.openxmlformats.org/officeDocument/2006/relationships/image" Target="../media/image13.png"/><Relationship Id="rId1" Type="http://schemas.microsoft.com/office/2007/relationships/media" Target="../media/media2.m4v"/><Relationship Id="rId2" Type="http://schemas.openxmlformats.org/officeDocument/2006/relationships/video" Target="../media/media2.m4v"/></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5.xml"/><Relationship Id="rId5" Type="http://schemas.openxmlformats.org/officeDocument/2006/relationships/image" Target="../media/image14.png"/><Relationship Id="rId1" Type="http://schemas.microsoft.com/office/2007/relationships/media" Target="../media/media3.MOV"/><Relationship Id="rId2" Type="http://schemas.openxmlformats.org/officeDocument/2006/relationships/video" Target="../media/media3.MOV"/></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81400"/>
            <a:ext cx="7772400" cy="1470025"/>
          </a:xfrm>
        </p:spPr>
        <p:txBody>
          <a:bodyPr>
            <a:normAutofit/>
          </a:bodyPr>
          <a:lstStyle/>
          <a:p>
            <a:r>
              <a:rPr lang="en-US" dirty="0" smtClean="0">
                <a:latin typeface="Calibri Light" panose="020F0302020204030204" pitchFamily="34" charset="0"/>
              </a:rPr>
              <a:t>Advanced Python modules and functionalities</a:t>
            </a:r>
            <a:endParaRPr lang="en-US" dirty="0">
              <a:latin typeface="Calibri Light" panose="020F0302020204030204" pitchFamily="34" charset="0"/>
            </a:endParaRPr>
          </a:p>
        </p:txBody>
      </p:sp>
      <p:sp>
        <p:nvSpPr>
          <p:cNvPr id="3" name="Subtitle 2"/>
          <p:cNvSpPr>
            <a:spLocks noGrp="1"/>
          </p:cNvSpPr>
          <p:nvPr>
            <p:ph type="subTitle" idx="1"/>
          </p:nvPr>
        </p:nvSpPr>
        <p:spPr>
          <a:xfrm>
            <a:off x="1371600" y="5181600"/>
            <a:ext cx="6400800" cy="1066800"/>
          </a:xfrm>
        </p:spPr>
        <p:txBody>
          <a:bodyPr>
            <a:normAutofit/>
          </a:bodyPr>
          <a:lstStyle/>
          <a:p>
            <a:r>
              <a:rPr lang="en-US" sz="2800" dirty="0" smtClean="0"/>
              <a:t>Lesson 8 – 9/30/16</a:t>
            </a:r>
            <a:endParaRPr lang="en-US" sz="28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78" y="685800"/>
            <a:ext cx="2477444" cy="2717504"/>
          </a:xfrm>
          <a:prstGeom prst="rect">
            <a:avLst/>
          </a:prstGeom>
        </p:spPr>
      </p:pic>
    </p:spTree>
    <p:extLst>
      <p:ext uri="{BB962C8B-B14F-4D97-AF65-F5344CB8AC3E}">
        <p14:creationId xmlns:p14="http://schemas.microsoft.com/office/powerpoint/2010/main" val="93340062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 dirty="0"/>
              <a:t>Example: </a:t>
            </a:r>
            <a:r>
              <a:rPr lang="en-US" dirty="0" smtClean="0">
                <a:latin typeface="Calibri"/>
                <a:ea typeface="Courier New"/>
                <a:cs typeface="Calibri"/>
                <a:sym typeface="Courier New"/>
              </a:rPr>
              <a:t>Changing Axes</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rgbClr val="0070C0"/>
                </a:solidFill>
                <a:latin typeface="Courier New"/>
                <a:ea typeface="Courier New"/>
                <a:cs typeface="Courier New"/>
                <a:sym typeface="Courier New"/>
              </a:rPr>
              <a:t>%</a:t>
            </a:r>
            <a:r>
              <a:rPr lang="en" sz="1800" dirty="0">
                <a:latin typeface="Courier New"/>
                <a:ea typeface="Courier New"/>
                <a:cs typeface="Courier New"/>
                <a:sym typeface="Courier New"/>
              </a:rPr>
              <a:t>matplotlib inline</a:t>
            </a:r>
          </a:p>
          <a:p>
            <a:pPr lvl="0">
              <a:buNone/>
            </a:pPr>
            <a:r>
              <a:rPr lang="en" sz="1800" dirty="0" smtClean="0">
                <a:solidFill>
                  <a:srgbClr val="0070C0"/>
                </a:solidFill>
                <a:latin typeface="Courier New"/>
                <a:ea typeface="Courier New"/>
                <a:cs typeface="Courier New"/>
                <a:sym typeface="Courier New"/>
              </a:rPr>
              <a:t>import</a:t>
            </a:r>
            <a:r>
              <a:rPr lang="en" sz="1800" dirty="0" smtClean="0">
                <a:latin typeface="Courier New"/>
                <a:ea typeface="Courier New"/>
                <a:cs typeface="Courier New"/>
                <a:sym typeface="Courier New"/>
              </a:rPr>
              <a:t> </a:t>
            </a:r>
            <a:r>
              <a:rPr lang="en-US" sz="1800" dirty="0" err="1" smtClean="0">
                <a:latin typeface="Courier New"/>
                <a:ea typeface="Courier New"/>
                <a:cs typeface="Courier New"/>
                <a:sym typeface="Courier New"/>
              </a:rPr>
              <a:t>matplotlib.pyplot</a:t>
            </a:r>
            <a:r>
              <a:rPr lang="en-US" sz="1800" dirty="0" smtClean="0">
                <a:latin typeface="Courier New"/>
                <a:ea typeface="Courier New"/>
                <a:cs typeface="Courier New"/>
                <a:sym typeface="Courier New"/>
              </a:rPr>
              <a:t> </a:t>
            </a:r>
            <a:r>
              <a:rPr lang="en-US" sz="1800" dirty="0" smtClean="0">
                <a:solidFill>
                  <a:srgbClr val="0070C0"/>
                </a:solidFill>
                <a:latin typeface="Courier New"/>
                <a:ea typeface="Courier New"/>
                <a:cs typeface="Courier New"/>
                <a:sym typeface="Courier New"/>
              </a:rPr>
              <a:t>as</a:t>
            </a:r>
            <a:r>
              <a:rPr lang="en-US" sz="1800" dirty="0" smtClean="0">
                <a:latin typeface="Courier New"/>
                <a:ea typeface="Courier New"/>
                <a:cs typeface="Courier New"/>
                <a:sym typeface="Courier New"/>
              </a:rPr>
              <a:t> </a:t>
            </a:r>
            <a:r>
              <a:rPr lang="en-US" sz="1800" dirty="0" err="1" smtClean="0">
                <a:latin typeface="Courier New"/>
                <a:ea typeface="Courier New"/>
                <a:cs typeface="Courier New"/>
                <a:sym typeface="Courier New"/>
              </a:rPr>
              <a:t>plt</a:t>
            </a:r>
            <a:endParaRPr lang="en" sz="1800" dirty="0">
              <a:latin typeface="Courier New"/>
              <a:ea typeface="Courier New"/>
              <a:cs typeface="Courier New"/>
              <a:sym typeface="Courier New"/>
            </a:endParaRPr>
          </a:p>
          <a:p>
            <a:endParaRPr lang="en-US" sz="1800" dirty="0" smtClean="0">
              <a:latin typeface="Courier New"/>
              <a:ea typeface="Courier New"/>
              <a:cs typeface="Courier New"/>
              <a:sym typeface="Courier New"/>
            </a:endParaRPr>
          </a:p>
          <a:p>
            <a:pPr marL="0" indent="0">
              <a:buNone/>
            </a:pPr>
            <a:r>
              <a:rPr lang="en-US" sz="1800" dirty="0" smtClean="0">
                <a:latin typeface="Courier New"/>
                <a:ea typeface="Courier New"/>
                <a:cs typeface="Courier New"/>
                <a:sym typeface="Courier New"/>
              </a:rPr>
              <a:t>days = [10, 20, 30, 40, 50]</a:t>
            </a:r>
          </a:p>
          <a:p>
            <a:pPr marL="0" indent="0">
              <a:buNone/>
            </a:pPr>
            <a:r>
              <a:rPr lang="en-US" sz="1800" dirty="0" smtClean="0">
                <a:latin typeface="Courier New"/>
                <a:ea typeface="Courier New"/>
                <a:cs typeface="Courier New"/>
                <a:sym typeface="Courier New"/>
              </a:rPr>
              <a:t>YFG = [2500, 2600, 3000, 4000, 2455]</a:t>
            </a:r>
          </a:p>
          <a:p>
            <a:pPr marL="0" indent="0">
              <a:buNone/>
            </a:pPr>
            <a:r>
              <a:rPr lang="en-US" sz="1800" dirty="0" smtClean="0">
                <a:latin typeface="Courier New"/>
                <a:ea typeface="Courier New"/>
                <a:cs typeface="Courier New"/>
                <a:sym typeface="Courier New"/>
              </a:rPr>
              <a:t>YFHKG = [1100, 1300, 1275, 1567, 1212]</a:t>
            </a:r>
            <a:endParaRPr lang="en" sz="1800" dirty="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r>
              <a:rPr lang="en-US" sz="1800" dirty="0" err="1" smtClean="0">
                <a:latin typeface="Courier New"/>
                <a:ea typeface="Courier New"/>
                <a:cs typeface="Courier New"/>
                <a:sym typeface="Courier New"/>
              </a:rPr>
              <a:t>plt.plot</a:t>
            </a:r>
            <a:r>
              <a:rPr lang="en-US" sz="1800" dirty="0" smtClean="0">
                <a:latin typeface="Courier New"/>
                <a:ea typeface="Courier New"/>
                <a:cs typeface="Courier New"/>
                <a:sym typeface="Courier New"/>
              </a:rPr>
              <a:t>(days, YFG)</a:t>
            </a:r>
          </a:p>
          <a:p>
            <a:pPr marL="0" indent="0">
              <a:buNone/>
            </a:pPr>
            <a:r>
              <a:rPr lang="en-US" sz="1800" dirty="0" err="1" smtClean="0">
                <a:latin typeface="Courier New"/>
                <a:ea typeface="Courier New"/>
                <a:cs typeface="Courier New"/>
                <a:sym typeface="Courier New"/>
              </a:rPr>
              <a:t>plt.plot</a:t>
            </a:r>
            <a:r>
              <a:rPr lang="en-US" sz="1800" dirty="0" smtClean="0">
                <a:latin typeface="Courier New"/>
                <a:ea typeface="Courier New"/>
                <a:cs typeface="Courier New"/>
                <a:sym typeface="Courier New"/>
              </a:rPr>
              <a:t>(days, YFHKG)</a:t>
            </a:r>
          </a:p>
          <a:p>
            <a:pPr marL="0" indent="0">
              <a:buNone/>
            </a:pPr>
            <a:r>
              <a:rPr lang="en-US" sz="1800" dirty="0" err="1" smtClean="0">
                <a:latin typeface="Courier New"/>
                <a:ea typeface="Courier New"/>
                <a:cs typeface="Courier New"/>
                <a:sym typeface="Courier New"/>
              </a:rPr>
              <a:t>plt.xlabel</a:t>
            </a:r>
            <a:r>
              <a:rPr lang="en-US" sz="1800" dirty="0">
                <a:latin typeface="Courier New"/>
                <a:ea typeface="Courier New"/>
                <a:cs typeface="Courier New"/>
                <a:sym typeface="Courier New"/>
              </a:rPr>
              <a:t>("# of Days")</a:t>
            </a:r>
          </a:p>
          <a:p>
            <a:pPr marL="0" indent="0">
              <a:buNone/>
            </a:pPr>
            <a:r>
              <a:rPr lang="en-US" sz="1800" dirty="0" err="1">
                <a:latin typeface="Courier New"/>
                <a:ea typeface="Courier New"/>
                <a:cs typeface="Courier New"/>
                <a:sym typeface="Courier New"/>
              </a:rPr>
              <a:t>plt.ylabel</a:t>
            </a:r>
            <a:r>
              <a:rPr lang="en-US" sz="1800" dirty="0">
                <a:latin typeface="Courier New"/>
                <a:ea typeface="Courier New"/>
                <a:cs typeface="Courier New"/>
                <a:sym typeface="Courier New"/>
              </a:rPr>
              <a:t>("Gene Expression (FPKM)")</a:t>
            </a:r>
            <a:endParaRPr lang="en-US" sz="1800" dirty="0" smtClean="0">
              <a:latin typeface="Courier New"/>
              <a:ea typeface="Courier New"/>
              <a:cs typeface="Courier New"/>
              <a:sym typeface="Courier New"/>
            </a:endParaRPr>
          </a:p>
          <a:p>
            <a:pPr marL="0" indent="0">
              <a:buNone/>
            </a:pPr>
            <a:r>
              <a:rPr lang="en-US" sz="1800" dirty="0" err="1">
                <a:latin typeface="Courier New"/>
                <a:ea typeface="Courier New"/>
                <a:cs typeface="Courier New"/>
                <a:sym typeface="Courier New"/>
              </a:rPr>
              <a:t>plt.title</a:t>
            </a:r>
            <a:r>
              <a:rPr lang="en-US" sz="1800" dirty="0" smtClean="0">
                <a:latin typeface="Courier New"/>
                <a:ea typeface="Courier New"/>
                <a:cs typeface="Courier New"/>
                <a:sym typeface="Courier New"/>
              </a:rPr>
              <a:t>(”Expression of YFG and YFHKG Over Time"</a:t>
            </a:r>
            <a:r>
              <a:rPr lang="en-US" sz="1800" dirty="0">
                <a:latin typeface="Courier New"/>
                <a:ea typeface="Courier New"/>
                <a:cs typeface="Courier New"/>
                <a:sym typeface="Courier New"/>
              </a:rPr>
              <a:t>)</a:t>
            </a:r>
            <a:endParaRPr lang="en-US" sz="1800" dirty="0" smtClean="0">
              <a:latin typeface="Courier New"/>
              <a:ea typeface="Courier New"/>
              <a:cs typeface="Courier New"/>
              <a:sym typeface="Courier New"/>
            </a:endParaRPr>
          </a:p>
          <a:p>
            <a:pPr marL="0" indent="0">
              <a:buNone/>
            </a:pPr>
            <a:r>
              <a:rPr lang="pt-BR" sz="1800" b="1" dirty="0" err="1">
                <a:latin typeface="Courier New"/>
                <a:ea typeface="Courier New"/>
                <a:cs typeface="Courier New"/>
                <a:sym typeface="Courier New"/>
              </a:rPr>
              <a:t>plt.axis</a:t>
            </a:r>
            <a:r>
              <a:rPr lang="pt-BR" sz="1800" b="1" dirty="0">
                <a:latin typeface="Courier New"/>
                <a:ea typeface="Courier New"/>
                <a:cs typeface="Courier New"/>
                <a:sym typeface="Courier New"/>
              </a:rPr>
              <a:t>([10,50, 0, 5000])</a:t>
            </a:r>
            <a:endParaRPr lang="en-US" sz="1800" b="1" dirty="0" smtClean="0">
              <a:latin typeface="Courier New"/>
              <a:ea typeface="Courier New"/>
              <a:cs typeface="Courier New"/>
              <a:sym typeface="Courier New"/>
            </a:endParaRPr>
          </a:p>
          <a:p>
            <a:pPr marL="0" indent="0">
              <a:buNone/>
            </a:pPr>
            <a:r>
              <a:rPr lang="en-US" sz="1800" dirty="0" err="1" smtClean="0">
                <a:latin typeface="Courier New"/>
                <a:ea typeface="Courier New"/>
                <a:cs typeface="Courier New"/>
                <a:sym typeface="Courier New"/>
              </a:rPr>
              <a:t>plt.show</a:t>
            </a:r>
            <a:r>
              <a:rPr lang="en-US" sz="1800" dirty="0" smtClean="0">
                <a:latin typeface="Courier New"/>
                <a:ea typeface="Courier New"/>
                <a:cs typeface="Courier New"/>
                <a:sym typeface="Courier New"/>
              </a:rPr>
              <a:t>()</a:t>
            </a:r>
          </a:p>
          <a:p>
            <a:pPr marL="0" indent="0">
              <a:buNone/>
            </a:pPr>
            <a:endParaRPr lang="en-US" sz="1800" dirty="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7162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4650922"/>
      </p:ext>
    </p:extLst>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Result</a:t>
            </a:r>
            <a:endParaRPr lang="en-US" dirty="0"/>
          </a:p>
        </p:txBody>
      </p:sp>
      <p:pic>
        <p:nvPicPr>
          <p:cNvPr id="3" name="Picture 2" descr="bEYIwDnQy5AAAAAASUVORK5CYI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828800"/>
            <a:ext cx="5622349" cy="3949700"/>
          </a:xfrm>
          <a:prstGeom prst="rect">
            <a:avLst/>
          </a:prstGeom>
        </p:spPr>
      </p:pic>
    </p:spTree>
    <p:extLst>
      <p:ext uri="{BB962C8B-B14F-4D97-AF65-F5344CB8AC3E}">
        <p14:creationId xmlns:p14="http://schemas.microsoft.com/office/powerpoint/2010/main" val="38760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 dirty="0"/>
              <a:t>Example: </a:t>
            </a:r>
            <a:r>
              <a:rPr lang="en-US" dirty="0" smtClean="0">
                <a:latin typeface="Calibri"/>
                <a:ea typeface="Courier New"/>
                <a:cs typeface="Calibri"/>
                <a:sym typeface="Courier New"/>
              </a:rPr>
              <a:t>Changing Axes</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rgbClr val="0070C0"/>
                </a:solidFill>
                <a:latin typeface="Courier New"/>
                <a:ea typeface="Courier New"/>
                <a:cs typeface="Courier New"/>
                <a:sym typeface="Courier New"/>
              </a:rPr>
              <a:t>%</a:t>
            </a:r>
            <a:r>
              <a:rPr lang="en" sz="1800" dirty="0">
                <a:latin typeface="Courier New"/>
                <a:ea typeface="Courier New"/>
                <a:cs typeface="Courier New"/>
                <a:sym typeface="Courier New"/>
              </a:rPr>
              <a:t>matplotlib inline</a:t>
            </a:r>
          </a:p>
          <a:p>
            <a:pPr lvl="0">
              <a:buNone/>
            </a:pPr>
            <a:r>
              <a:rPr lang="en" sz="1800" dirty="0" smtClean="0">
                <a:solidFill>
                  <a:srgbClr val="0070C0"/>
                </a:solidFill>
                <a:latin typeface="Courier New"/>
                <a:ea typeface="Courier New"/>
                <a:cs typeface="Courier New"/>
                <a:sym typeface="Courier New"/>
              </a:rPr>
              <a:t>import</a:t>
            </a:r>
            <a:r>
              <a:rPr lang="en" sz="1800" dirty="0" smtClean="0">
                <a:latin typeface="Courier New"/>
                <a:ea typeface="Courier New"/>
                <a:cs typeface="Courier New"/>
                <a:sym typeface="Courier New"/>
              </a:rPr>
              <a:t> </a:t>
            </a:r>
            <a:r>
              <a:rPr lang="en-US" sz="1800" dirty="0" err="1" smtClean="0">
                <a:latin typeface="Courier New"/>
                <a:ea typeface="Courier New"/>
                <a:cs typeface="Courier New"/>
                <a:sym typeface="Courier New"/>
              </a:rPr>
              <a:t>matplotlib.pyplot</a:t>
            </a:r>
            <a:r>
              <a:rPr lang="en-US" sz="1800" dirty="0" smtClean="0">
                <a:latin typeface="Courier New"/>
                <a:ea typeface="Courier New"/>
                <a:cs typeface="Courier New"/>
                <a:sym typeface="Courier New"/>
              </a:rPr>
              <a:t> </a:t>
            </a:r>
            <a:r>
              <a:rPr lang="en-US" sz="1800" dirty="0" smtClean="0">
                <a:solidFill>
                  <a:srgbClr val="0070C0"/>
                </a:solidFill>
                <a:latin typeface="Courier New"/>
                <a:ea typeface="Courier New"/>
                <a:cs typeface="Courier New"/>
                <a:sym typeface="Courier New"/>
              </a:rPr>
              <a:t>as</a:t>
            </a:r>
            <a:r>
              <a:rPr lang="en-US" sz="1800" dirty="0" smtClean="0">
                <a:latin typeface="Courier New"/>
                <a:ea typeface="Courier New"/>
                <a:cs typeface="Courier New"/>
                <a:sym typeface="Courier New"/>
              </a:rPr>
              <a:t> </a:t>
            </a:r>
            <a:r>
              <a:rPr lang="en-US" sz="1800" dirty="0" err="1" smtClean="0">
                <a:latin typeface="Courier New"/>
                <a:ea typeface="Courier New"/>
                <a:cs typeface="Courier New"/>
                <a:sym typeface="Courier New"/>
              </a:rPr>
              <a:t>plt</a:t>
            </a:r>
            <a:endParaRPr lang="en" sz="1800" dirty="0">
              <a:latin typeface="Courier New"/>
              <a:ea typeface="Courier New"/>
              <a:cs typeface="Courier New"/>
              <a:sym typeface="Courier New"/>
            </a:endParaRPr>
          </a:p>
          <a:p>
            <a:endParaRPr lang="en-US" sz="1800" dirty="0" smtClean="0">
              <a:latin typeface="Courier New"/>
              <a:ea typeface="Courier New"/>
              <a:cs typeface="Courier New"/>
              <a:sym typeface="Courier New"/>
            </a:endParaRPr>
          </a:p>
          <a:p>
            <a:pPr marL="0" indent="0">
              <a:buNone/>
            </a:pPr>
            <a:r>
              <a:rPr lang="en-US" sz="1800" dirty="0" smtClean="0">
                <a:latin typeface="Courier New"/>
                <a:ea typeface="Courier New"/>
                <a:cs typeface="Courier New"/>
                <a:sym typeface="Courier New"/>
              </a:rPr>
              <a:t>days = [10, 20, 30, 40, 50]</a:t>
            </a:r>
          </a:p>
          <a:p>
            <a:pPr marL="0" indent="0">
              <a:buNone/>
            </a:pPr>
            <a:r>
              <a:rPr lang="en-US" sz="1800" dirty="0" smtClean="0">
                <a:latin typeface="Courier New"/>
                <a:ea typeface="Courier New"/>
                <a:cs typeface="Courier New"/>
                <a:sym typeface="Courier New"/>
              </a:rPr>
              <a:t>YFG = [2500, 2600, 3000, 4000, 2455]</a:t>
            </a:r>
          </a:p>
          <a:p>
            <a:pPr marL="0" indent="0">
              <a:buNone/>
            </a:pPr>
            <a:r>
              <a:rPr lang="en-US" sz="1800" dirty="0" smtClean="0">
                <a:latin typeface="Courier New"/>
                <a:ea typeface="Courier New"/>
                <a:cs typeface="Courier New"/>
                <a:sym typeface="Courier New"/>
              </a:rPr>
              <a:t>YFHKG = [1100, 1300, 1275, 1567, 1212]</a:t>
            </a:r>
            <a:endParaRPr lang="en" sz="1800" dirty="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r>
              <a:rPr lang="en-US" sz="1800" dirty="0" err="1" smtClean="0">
                <a:latin typeface="Courier New"/>
                <a:ea typeface="Courier New"/>
                <a:cs typeface="Courier New"/>
                <a:sym typeface="Courier New"/>
              </a:rPr>
              <a:t>plt.plot</a:t>
            </a:r>
            <a:r>
              <a:rPr lang="en-US" sz="1800" dirty="0" smtClean="0">
                <a:latin typeface="Courier New"/>
                <a:ea typeface="Courier New"/>
                <a:cs typeface="Courier New"/>
                <a:sym typeface="Courier New"/>
              </a:rPr>
              <a:t>(days, YFG, </a:t>
            </a:r>
            <a:r>
              <a:rPr lang="en-US" sz="1800" b="1" dirty="0" smtClean="0">
                <a:latin typeface="Courier New"/>
                <a:ea typeface="Courier New"/>
                <a:cs typeface="Courier New"/>
                <a:sym typeface="Courier New"/>
              </a:rPr>
              <a:t>label=“YFG”</a:t>
            </a:r>
            <a:r>
              <a:rPr lang="en-US" sz="1800" dirty="0" smtClean="0">
                <a:latin typeface="Courier New"/>
                <a:ea typeface="Courier New"/>
                <a:cs typeface="Courier New"/>
                <a:sym typeface="Courier New"/>
              </a:rPr>
              <a:t>)</a:t>
            </a:r>
          </a:p>
          <a:p>
            <a:pPr marL="0" indent="0">
              <a:buNone/>
            </a:pPr>
            <a:r>
              <a:rPr lang="en-US" sz="1800" dirty="0" err="1" smtClean="0">
                <a:latin typeface="Courier New"/>
                <a:ea typeface="Courier New"/>
                <a:cs typeface="Courier New"/>
                <a:sym typeface="Courier New"/>
              </a:rPr>
              <a:t>plt.plot</a:t>
            </a:r>
            <a:r>
              <a:rPr lang="en-US" sz="1800" dirty="0" smtClean="0">
                <a:latin typeface="Courier New"/>
                <a:ea typeface="Courier New"/>
                <a:cs typeface="Courier New"/>
                <a:sym typeface="Courier New"/>
              </a:rPr>
              <a:t>(days, YFHKG, </a:t>
            </a:r>
            <a:r>
              <a:rPr lang="en-US" sz="1800" b="1" dirty="0" smtClean="0">
                <a:latin typeface="Courier New"/>
                <a:ea typeface="Courier New"/>
                <a:cs typeface="Courier New"/>
                <a:sym typeface="Courier New"/>
              </a:rPr>
              <a:t>label=“YFHKG”</a:t>
            </a:r>
            <a:r>
              <a:rPr lang="en-US" sz="1800" dirty="0" smtClean="0">
                <a:latin typeface="Courier New"/>
                <a:ea typeface="Courier New"/>
                <a:cs typeface="Courier New"/>
                <a:sym typeface="Courier New"/>
              </a:rPr>
              <a:t>)</a:t>
            </a:r>
          </a:p>
          <a:p>
            <a:pPr marL="0" indent="0">
              <a:buNone/>
            </a:pPr>
            <a:r>
              <a:rPr lang="en-US" sz="1800" dirty="0" err="1" smtClean="0">
                <a:latin typeface="Courier New"/>
                <a:ea typeface="Courier New"/>
                <a:cs typeface="Courier New"/>
                <a:sym typeface="Courier New"/>
              </a:rPr>
              <a:t>plt.xlabel</a:t>
            </a:r>
            <a:r>
              <a:rPr lang="en-US" sz="1800" dirty="0">
                <a:latin typeface="Courier New"/>
                <a:ea typeface="Courier New"/>
                <a:cs typeface="Courier New"/>
                <a:sym typeface="Courier New"/>
              </a:rPr>
              <a:t>("# of Days")</a:t>
            </a:r>
          </a:p>
          <a:p>
            <a:pPr marL="0" indent="0">
              <a:buNone/>
            </a:pPr>
            <a:r>
              <a:rPr lang="en-US" sz="1800" dirty="0" err="1">
                <a:latin typeface="Courier New"/>
                <a:ea typeface="Courier New"/>
                <a:cs typeface="Courier New"/>
                <a:sym typeface="Courier New"/>
              </a:rPr>
              <a:t>plt.ylabel</a:t>
            </a:r>
            <a:r>
              <a:rPr lang="en-US" sz="1800" dirty="0">
                <a:latin typeface="Courier New"/>
                <a:ea typeface="Courier New"/>
                <a:cs typeface="Courier New"/>
                <a:sym typeface="Courier New"/>
              </a:rPr>
              <a:t>("Gene Expression (FPKM)")</a:t>
            </a:r>
            <a:endParaRPr lang="en-US" sz="1800" dirty="0" smtClean="0">
              <a:latin typeface="Courier New"/>
              <a:ea typeface="Courier New"/>
              <a:cs typeface="Courier New"/>
              <a:sym typeface="Courier New"/>
            </a:endParaRPr>
          </a:p>
          <a:p>
            <a:pPr marL="0" indent="0">
              <a:buNone/>
            </a:pPr>
            <a:r>
              <a:rPr lang="en-US" sz="1800" dirty="0" err="1">
                <a:latin typeface="Courier New"/>
                <a:ea typeface="Courier New"/>
                <a:cs typeface="Courier New"/>
                <a:sym typeface="Courier New"/>
              </a:rPr>
              <a:t>plt.title</a:t>
            </a:r>
            <a:r>
              <a:rPr lang="en-US" sz="1800" dirty="0" smtClean="0">
                <a:latin typeface="Courier New"/>
                <a:ea typeface="Courier New"/>
                <a:cs typeface="Courier New"/>
                <a:sym typeface="Courier New"/>
              </a:rPr>
              <a:t>(”Expression of YFG and YFHKG Over Time"</a:t>
            </a:r>
            <a:r>
              <a:rPr lang="en-US" sz="1800" dirty="0">
                <a:latin typeface="Courier New"/>
                <a:ea typeface="Courier New"/>
                <a:cs typeface="Courier New"/>
                <a:sym typeface="Courier New"/>
              </a:rPr>
              <a:t>)</a:t>
            </a:r>
            <a:endParaRPr lang="en-US" sz="1800" dirty="0" smtClean="0">
              <a:latin typeface="Courier New"/>
              <a:ea typeface="Courier New"/>
              <a:cs typeface="Courier New"/>
              <a:sym typeface="Courier New"/>
            </a:endParaRPr>
          </a:p>
          <a:p>
            <a:pPr marL="0" indent="0">
              <a:buNone/>
            </a:pPr>
            <a:r>
              <a:rPr lang="pt-BR" sz="1800" dirty="0" err="1">
                <a:latin typeface="Courier New"/>
                <a:ea typeface="Courier New"/>
                <a:cs typeface="Courier New"/>
                <a:sym typeface="Courier New"/>
              </a:rPr>
              <a:t>plt.axis</a:t>
            </a:r>
            <a:r>
              <a:rPr lang="pt-BR" sz="1800" dirty="0">
                <a:latin typeface="Courier New"/>
                <a:ea typeface="Courier New"/>
                <a:cs typeface="Courier New"/>
                <a:sym typeface="Courier New"/>
              </a:rPr>
              <a:t>([10,50, 0, 5000]</a:t>
            </a:r>
            <a:r>
              <a:rPr lang="pt-BR" sz="1800" dirty="0" smtClean="0">
                <a:latin typeface="Courier New"/>
                <a:ea typeface="Courier New"/>
                <a:cs typeface="Courier New"/>
                <a:sym typeface="Courier New"/>
              </a:rPr>
              <a:t>)</a:t>
            </a:r>
          </a:p>
          <a:p>
            <a:pPr marL="0" indent="0">
              <a:buNone/>
            </a:pPr>
            <a:r>
              <a:rPr lang="pt-BR" sz="1800" b="1" dirty="0" err="1">
                <a:latin typeface="Courier New"/>
                <a:ea typeface="Courier New"/>
                <a:cs typeface="Courier New"/>
                <a:sym typeface="Courier New"/>
              </a:rPr>
              <a:t>p</a:t>
            </a:r>
            <a:r>
              <a:rPr lang="pt-BR" sz="1800" b="1" dirty="0" err="1" smtClean="0">
                <a:latin typeface="Courier New"/>
                <a:ea typeface="Courier New"/>
                <a:cs typeface="Courier New"/>
                <a:sym typeface="Courier New"/>
              </a:rPr>
              <a:t>lt.legend</a:t>
            </a:r>
            <a:r>
              <a:rPr lang="pt-BR" sz="1800" b="1" dirty="0" smtClean="0">
                <a:latin typeface="Courier New"/>
                <a:ea typeface="Courier New"/>
                <a:cs typeface="Courier New"/>
                <a:sym typeface="Courier New"/>
              </a:rPr>
              <a:t>()</a:t>
            </a:r>
            <a:endParaRPr lang="en-US" sz="1800" b="1" dirty="0" smtClean="0">
              <a:latin typeface="Courier New"/>
              <a:ea typeface="Courier New"/>
              <a:cs typeface="Courier New"/>
              <a:sym typeface="Courier New"/>
            </a:endParaRPr>
          </a:p>
          <a:p>
            <a:pPr marL="0" indent="0">
              <a:buNone/>
            </a:pPr>
            <a:r>
              <a:rPr lang="en-US" sz="1800" dirty="0" err="1" smtClean="0">
                <a:latin typeface="Courier New"/>
                <a:ea typeface="Courier New"/>
                <a:cs typeface="Courier New"/>
                <a:sym typeface="Courier New"/>
              </a:rPr>
              <a:t>plt.show</a:t>
            </a:r>
            <a:r>
              <a:rPr lang="en-US" sz="1800" dirty="0" smtClean="0">
                <a:latin typeface="Courier New"/>
                <a:ea typeface="Courier New"/>
                <a:cs typeface="Courier New"/>
                <a:sym typeface="Courier New"/>
              </a:rPr>
              <a:t>()</a:t>
            </a:r>
          </a:p>
          <a:p>
            <a:pPr marL="0" indent="0">
              <a:buNone/>
            </a:pPr>
            <a:endParaRPr lang="en-US" sz="1800" dirty="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7162800" cy="510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756040"/>
      </p:ext>
    </p:extLst>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Result</a:t>
            </a:r>
            <a:endParaRPr lang="en-US" dirty="0"/>
          </a:p>
        </p:txBody>
      </p:sp>
      <p:pic>
        <p:nvPicPr>
          <p:cNvPr id="4" name="Picture 3" descr="H8hXOcfRQFzxQAAAABJRU5ErkJgg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676400"/>
            <a:ext cx="5777049" cy="4058377"/>
          </a:xfrm>
          <a:prstGeom prst="rect">
            <a:avLst/>
          </a:prstGeom>
        </p:spPr>
      </p:pic>
    </p:spTree>
    <p:extLst>
      <p:ext uri="{BB962C8B-B14F-4D97-AF65-F5344CB8AC3E}">
        <p14:creationId xmlns:p14="http://schemas.microsoft.com/office/powerpoint/2010/main" val="1247978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a:t>
            </a:r>
            <a:r>
              <a:rPr lang="en-US" dirty="0" err="1" smtClean="0"/>
              <a:t>matplotlib</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Visualization is highly customizable</a:t>
            </a:r>
          </a:p>
          <a:p>
            <a:pPr lvl="1"/>
            <a:r>
              <a:rPr lang="en-US" dirty="0" smtClean="0"/>
              <a:t>Line color, type, width</a:t>
            </a:r>
          </a:p>
          <a:p>
            <a:pPr lvl="1"/>
            <a:r>
              <a:rPr lang="en-US" dirty="0" smtClean="0"/>
              <a:t>Error bars</a:t>
            </a:r>
          </a:p>
          <a:p>
            <a:pPr lvl="1"/>
            <a:r>
              <a:rPr lang="en-US" dirty="0" smtClean="0"/>
              <a:t>Legend attributes</a:t>
            </a:r>
          </a:p>
          <a:p>
            <a:pPr lvl="1"/>
            <a:r>
              <a:rPr lang="en-US" dirty="0" smtClean="0"/>
              <a:t>Axes attributes</a:t>
            </a:r>
          </a:p>
          <a:p>
            <a:pPr lvl="1"/>
            <a:r>
              <a:rPr lang="en-US" dirty="0" smtClean="0"/>
              <a:t>Double y-axes, </a:t>
            </a:r>
            <a:r>
              <a:rPr lang="en-US" dirty="0" err="1" smtClean="0"/>
              <a:t>etc</a:t>
            </a:r>
            <a:endParaRPr lang="en-US" dirty="0" smtClean="0"/>
          </a:p>
          <a:p>
            <a:r>
              <a:rPr lang="en-US" dirty="0" smtClean="0"/>
              <a:t>Examples of specific types of figures and their implementation are available online</a:t>
            </a:r>
          </a:p>
          <a:p>
            <a:r>
              <a:rPr lang="en-US" dirty="0" smtClean="0"/>
              <a:t>Can create beautiful figures fast</a:t>
            </a:r>
          </a:p>
          <a:p>
            <a:r>
              <a:rPr lang="en-US" dirty="0" smtClean="0"/>
              <a:t>Plotting with code is </a:t>
            </a:r>
            <a:r>
              <a:rPr lang="en-US" i="1" dirty="0" smtClean="0"/>
              <a:t>impressive</a:t>
            </a:r>
          </a:p>
          <a:p>
            <a:endParaRPr lang="en-US" dirty="0" smtClean="0"/>
          </a:p>
          <a:p>
            <a:endParaRPr lang="en-US" dirty="0"/>
          </a:p>
        </p:txBody>
      </p:sp>
    </p:spTree>
    <p:extLst>
      <p:ext uri="{BB962C8B-B14F-4D97-AF65-F5344CB8AC3E}">
        <p14:creationId xmlns:p14="http://schemas.microsoft.com/office/powerpoint/2010/main" val="11314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r>
              <a:rPr lang="en-US" dirty="0" smtClean="0"/>
              <a:t> examples</a:t>
            </a:r>
            <a:endParaRPr lang="en-US" dirty="0"/>
          </a:p>
        </p:txBody>
      </p:sp>
      <p:pic>
        <p:nvPicPr>
          <p:cNvPr id="4" name="Picture 3" descr="expresidhi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43000"/>
            <a:ext cx="4267200" cy="3200400"/>
          </a:xfrm>
          <a:prstGeom prst="rect">
            <a:avLst/>
          </a:prstGeom>
        </p:spPr>
      </p:pic>
      <p:pic>
        <p:nvPicPr>
          <p:cNvPr id="5" name="Picture 4" descr="boxplot_vs_violin_demo.hir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4318000"/>
            <a:ext cx="6096000" cy="2540000"/>
          </a:xfrm>
          <a:prstGeom prst="rect">
            <a:avLst/>
          </a:prstGeom>
        </p:spPr>
      </p:pic>
      <p:pic>
        <p:nvPicPr>
          <p:cNvPr id="6" name="Picture 5" descr="YsJ5d-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143000"/>
            <a:ext cx="3886200" cy="3179619"/>
          </a:xfrm>
          <a:prstGeom prst="rect">
            <a:avLst/>
          </a:prstGeom>
        </p:spPr>
      </p:pic>
    </p:spTree>
    <p:extLst>
      <p:ext uri="{BB962C8B-B14F-4D97-AF65-F5344CB8AC3E}">
        <p14:creationId xmlns:p14="http://schemas.microsoft.com/office/powerpoint/2010/main" val="71544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93988"/>
            <a:ext cx="7772400" cy="1470025"/>
          </a:xfrm>
        </p:spPr>
        <p:txBody>
          <a:bodyPr/>
          <a:lstStyle/>
          <a:p>
            <a:r>
              <a:rPr lang="en-US" dirty="0" smtClean="0">
                <a:latin typeface="Calibri Light" panose="020F0302020204030204" pitchFamily="34" charset="0"/>
              </a:rPr>
              <a:t>2. </a:t>
            </a:r>
            <a:r>
              <a:rPr lang="en-US" dirty="0" err="1" smtClean="0">
                <a:latin typeface="Calibri Light" panose="020F0302020204030204" pitchFamily="34" charset="0"/>
              </a:rPr>
              <a:t>optparse</a:t>
            </a:r>
            <a:endParaRPr lang="en-US" dirty="0">
              <a:latin typeface="Calibri Light" panose="020F0302020204030204" pitchFamily="34" charset="0"/>
            </a:endParaRPr>
          </a:p>
        </p:txBody>
      </p:sp>
    </p:spTree>
    <p:extLst>
      <p:ext uri="{BB962C8B-B14F-4D97-AF65-F5344CB8AC3E}">
        <p14:creationId xmlns:p14="http://schemas.microsoft.com/office/powerpoint/2010/main" val="24617214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optparse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Purpose: </a:t>
            </a:r>
            <a:r>
              <a:rPr lang="en-US" dirty="0" smtClean="0"/>
              <a:t>provides flagged input functionality to scripts</a:t>
            </a:r>
          </a:p>
          <a:p>
            <a:pPr marL="914400" lvl="1" indent="-514350">
              <a:buFont typeface="+mj-lt"/>
              <a:buAutoNum type="arabicPeriod"/>
            </a:pPr>
            <a:r>
              <a:rPr lang="en-US" dirty="0" smtClean="0"/>
              <a:t>Input arguments can be in any order</a:t>
            </a:r>
          </a:p>
          <a:p>
            <a:pPr marL="914400" lvl="1" indent="-514350">
              <a:buFont typeface="+mj-lt"/>
              <a:buAutoNum type="arabicPeriod"/>
            </a:pPr>
            <a:r>
              <a:rPr lang="en-US" dirty="0" smtClean="0"/>
              <a:t>Resulting command is human read-able</a:t>
            </a:r>
          </a:p>
          <a:p>
            <a:pPr marL="914400" lvl="1" indent="-514350">
              <a:buFont typeface="+mj-lt"/>
              <a:buAutoNum type="arabicPeriod"/>
            </a:pPr>
            <a:r>
              <a:rPr lang="en-US" dirty="0" smtClean="0"/>
              <a:t>Allows the user to query input arguments and “help”</a:t>
            </a:r>
            <a:endParaRPr lang="en-US" sz="2000" dirty="0" smtClean="0"/>
          </a:p>
          <a:p>
            <a:pPr marL="400050" lvl="1" indent="0">
              <a:buNone/>
            </a:pPr>
            <a:endParaRPr lang="en-US" sz="2000" dirty="0"/>
          </a:p>
        </p:txBody>
      </p:sp>
    </p:spTree>
    <p:extLst>
      <p:ext uri="{BB962C8B-B14F-4D97-AF65-F5344CB8AC3E}">
        <p14:creationId xmlns:p14="http://schemas.microsoft.com/office/powerpoint/2010/main" val="16269075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US" dirty="0" err="1" smtClean="0"/>
              <a:t>optparse</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b="1" dirty="0">
                <a:solidFill>
                  <a:schemeClr val="accent1"/>
                </a:solidFill>
                <a:latin typeface="Courier New"/>
                <a:ea typeface="Courier New"/>
                <a:cs typeface="Courier New"/>
                <a:sym typeface="Courier New"/>
              </a:rPr>
              <a:t>from</a:t>
            </a:r>
            <a:r>
              <a:rPr lang="en" sz="1800" b="1" dirty="0">
                <a:latin typeface="Courier New"/>
                <a:ea typeface="Courier New"/>
                <a:cs typeface="Courier New"/>
                <a:sym typeface="Courier New"/>
              </a:rPr>
              <a:t> optparse </a:t>
            </a:r>
            <a:r>
              <a:rPr lang="en" sz="1800" b="1" dirty="0">
                <a:solidFill>
                  <a:schemeClr val="accent1"/>
                </a:solidFill>
                <a:latin typeface="Courier New"/>
                <a:ea typeface="Courier New"/>
                <a:cs typeface="Courier New"/>
                <a:sym typeface="Courier New"/>
              </a:rPr>
              <a:t>import</a:t>
            </a:r>
            <a:r>
              <a:rPr lang="en" sz="1800" b="1" dirty="0">
                <a:latin typeface="Courier New"/>
                <a:ea typeface="Courier New"/>
                <a:cs typeface="Courier New"/>
                <a:sym typeface="Courier New"/>
              </a:rPr>
              <a:t> OptionParser</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 = OptionParser()</a:t>
            </a:r>
          </a:p>
          <a:p>
            <a:pPr lvl="0">
              <a:buNone/>
            </a:pPr>
            <a:r>
              <a:rPr lang="en" sz="1800" dirty="0">
                <a:latin typeface="Courier New"/>
                <a:ea typeface="Courier New"/>
                <a:cs typeface="Courier New"/>
                <a:sym typeface="Courier New"/>
              </a:rPr>
              <a:t>parser.add_option("-f", "--file", dest="filename",</a:t>
            </a:r>
          </a:p>
          <a:p>
            <a:pPr lvl="0">
              <a:buNone/>
            </a:pPr>
            <a:r>
              <a:rPr lang="en" sz="1800" dirty="0">
                <a:latin typeface="Courier New"/>
                <a:ea typeface="Courier New"/>
                <a:cs typeface="Courier New"/>
                <a:sym typeface="Courier New"/>
              </a:rPr>
              <a:t>                  help="write report to </a:t>
            </a:r>
            <a:r>
              <a:rPr lang="en" sz="1800" dirty="0" smtClean="0">
                <a:latin typeface="Courier New"/>
                <a:ea typeface="Courier New"/>
                <a:cs typeface="Courier New"/>
                <a:sym typeface="Courier New"/>
              </a:rPr>
              <a:t>FILE”)</a:t>
            </a: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parser.add_option("-q", "--quiet",</a:t>
            </a:r>
          </a:p>
          <a:p>
            <a:pPr lvl="0">
              <a:buNone/>
            </a:pPr>
            <a:r>
              <a:rPr lang="en" sz="1800" dirty="0">
                <a:latin typeface="Courier New"/>
                <a:ea typeface="Courier New"/>
                <a:cs typeface="Courier New"/>
                <a:sym typeface="Courier New"/>
              </a:rPr>
              <a:t>                  action="store_false", dest="</a:t>
            </a:r>
            <a:r>
              <a:rPr lang="en" sz="1800" dirty="0" smtClean="0">
                <a:latin typeface="Courier New"/>
                <a:ea typeface="Courier New"/>
                <a:cs typeface="Courier New"/>
                <a:sym typeface="Courier New"/>
              </a:rPr>
              <a:t>verbose”, 		     default</a:t>
            </a:r>
            <a:r>
              <a:rPr lang="en" sz="1800" dirty="0">
                <a:latin typeface="Courier New"/>
                <a:ea typeface="Courier New"/>
                <a:cs typeface="Courier New"/>
                <a:sym typeface="Courier New"/>
              </a:rPr>
              <a:t>=True,</a:t>
            </a:r>
          </a:p>
          <a:p>
            <a:pPr lvl="0">
              <a:buNone/>
            </a:pPr>
            <a:r>
              <a:rPr lang="en" sz="1800" dirty="0">
                <a:latin typeface="Courier New"/>
                <a:ea typeface="Courier New"/>
                <a:cs typeface="Courier New"/>
                <a:sym typeface="Courier New"/>
              </a:rPr>
              <a:t>                  help="don't print status </a:t>
            </a:r>
            <a:r>
              <a:rPr lang="en" sz="1800" dirty="0" smtClean="0">
                <a:latin typeface="Courier New"/>
                <a:ea typeface="Courier New"/>
                <a:cs typeface="Courier New"/>
                <a:sym typeface="Courier New"/>
              </a:rPr>
              <a:t>messages"</a:t>
            </a:r>
            <a:r>
              <a:rPr lang="en" sz="1800" dirty="0">
                <a:latin typeface="Courier New"/>
                <a:ea typeface="Courier New"/>
                <a:cs typeface="Courier New"/>
                <a:sym typeface="Courier New"/>
              </a:rPr>
              <a:t>)</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(options, args) = parser.parse_args()</a:t>
            </a:r>
            <a:endParaRPr lang="en-US" sz="1800" dirty="0" smtClean="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8305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43001"/>
      </p:ext>
    </p:extLst>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US" dirty="0" err="1" smtClean="0"/>
              <a:t>optparse</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chemeClr val="accent1"/>
                </a:solidFill>
                <a:latin typeface="Courier New"/>
                <a:ea typeface="Courier New"/>
                <a:cs typeface="Courier New"/>
                <a:sym typeface="Courier New"/>
              </a:rPr>
              <a:t>from</a:t>
            </a:r>
            <a:r>
              <a:rPr lang="en" sz="1800" dirty="0">
                <a:latin typeface="Courier New"/>
                <a:ea typeface="Courier New"/>
                <a:cs typeface="Courier New"/>
                <a:sym typeface="Courier New"/>
              </a:rPr>
              <a:t> optparse </a:t>
            </a:r>
            <a:r>
              <a:rPr lang="en" sz="1800" dirty="0">
                <a:solidFill>
                  <a:schemeClr val="accent1"/>
                </a:solidFill>
                <a:latin typeface="Courier New"/>
                <a:ea typeface="Courier New"/>
                <a:cs typeface="Courier New"/>
                <a:sym typeface="Courier New"/>
              </a:rPr>
              <a:t>import</a:t>
            </a:r>
            <a:r>
              <a:rPr lang="en" sz="1800" dirty="0">
                <a:latin typeface="Courier New"/>
                <a:ea typeface="Courier New"/>
                <a:cs typeface="Courier New"/>
                <a:sym typeface="Courier New"/>
              </a:rPr>
              <a:t> OptionParser</a:t>
            </a:r>
          </a:p>
          <a:p>
            <a:pPr lvl="0">
              <a:buNone/>
            </a:pPr>
            <a:endParaRPr lang="en" sz="1800" dirty="0">
              <a:latin typeface="Courier New"/>
              <a:ea typeface="Courier New"/>
              <a:cs typeface="Courier New"/>
              <a:sym typeface="Courier New"/>
            </a:endParaRPr>
          </a:p>
          <a:p>
            <a:pPr lvl="0">
              <a:buNone/>
            </a:pPr>
            <a:r>
              <a:rPr lang="en" sz="1800" b="1" dirty="0">
                <a:latin typeface="Courier New"/>
                <a:ea typeface="Courier New"/>
                <a:cs typeface="Courier New"/>
                <a:sym typeface="Courier New"/>
              </a:rPr>
              <a:t>parser = OptionParser()</a:t>
            </a:r>
          </a:p>
          <a:p>
            <a:pPr lvl="0">
              <a:buNone/>
            </a:pPr>
            <a:r>
              <a:rPr lang="en" sz="1800" dirty="0">
                <a:latin typeface="Courier New"/>
                <a:ea typeface="Courier New"/>
                <a:cs typeface="Courier New"/>
                <a:sym typeface="Courier New"/>
              </a:rPr>
              <a:t>parser.add_option("-f", "--file", dest="filename",</a:t>
            </a:r>
          </a:p>
          <a:p>
            <a:pPr lvl="0">
              <a:buNone/>
            </a:pPr>
            <a:r>
              <a:rPr lang="en" sz="1800" dirty="0">
                <a:latin typeface="Courier New"/>
                <a:ea typeface="Courier New"/>
                <a:cs typeface="Courier New"/>
                <a:sym typeface="Courier New"/>
              </a:rPr>
              <a:t>                  help="write report to </a:t>
            </a:r>
            <a:r>
              <a:rPr lang="en" sz="1800" dirty="0" smtClean="0">
                <a:latin typeface="Courier New"/>
                <a:ea typeface="Courier New"/>
                <a:cs typeface="Courier New"/>
                <a:sym typeface="Courier New"/>
              </a:rPr>
              <a:t>FILE”)</a:t>
            </a: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parser.add_option("-q", "--quiet",</a:t>
            </a:r>
          </a:p>
          <a:p>
            <a:pPr lvl="0">
              <a:buNone/>
            </a:pPr>
            <a:r>
              <a:rPr lang="en" sz="1800" dirty="0">
                <a:latin typeface="Courier New"/>
                <a:ea typeface="Courier New"/>
                <a:cs typeface="Courier New"/>
                <a:sym typeface="Courier New"/>
              </a:rPr>
              <a:t>                  action="store_false", dest="</a:t>
            </a:r>
            <a:r>
              <a:rPr lang="en" sz="1800" dirty="0" smtClean="0">
                <a:latin typeface="Courier New"/>
                <a:ea typeface="Courier New"/>
                <a:cs typeface="Courier New"/>
                <a:sym typeface="Courier New"/>
              </a:rPr>
              <a:t>verbose”, 		     default</a:t>
            </a:r>
            <a:r>
              <a:rPr lang="en" sz="1800" dirty="0">
                <a:latin typeface="Courier New"/>
                <a:ea typeface="Courier New"/>
                <a:cs typeface="Courier New"/>
                <a:sym typeface="Courier New"/>
              </a:rPr>
              <a:t>=True,</a:t>
            </a:r>
          </a:p>
          <a:p>
            <a:pPr lvl="0">
              <a:buNone/>
            </a:pPr>
            <a:r>
              <a:rPr lang="en" sz="1800" dirty="0">
                <a:latin typeface="Courier New"/>
                <a:ea typeface="Courier New"/>
                <a:cs typeface="Courier New"/>
                <a:sym typeface="Courier New"/>
              </a:rPr>
              <a:t>                  help="don't print status </a:t>
            </a:r>
            <a:r>
              <a:rPr lang="en" sz="1800" dirty="0" smtClean="0">
                <a:latin typeface="Courier New"/>
                <a:ea typeface="Courier New"/>
                <a:cs typeface="Courier New"/>
                <a:sym typeface="Courier New"/>
              </a:rPr>
              <a:t>messages"</a:t>
            </a:r>
            <a:r>
              <a:rPr lang="en" sz="1800" dirty="0">
                <a:latin typeface="Courier New"/>
                <a:ea typeface="Courier New"/>
                <a:cs typeface="Courier New"/>
                <a:sym typeface="Courier New"/>
              </a:rPr>
              <a:t>)</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(options, args) = parser.parse_args()</a:t>
            </a:r>
            <a:endParaRPr lang="en-US" sz="1800" dirty="0" smtClean="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8305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103855"/>
      </p:ext>
    </p:extLst>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schedule</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Advanced Modules</a:t>
            </a:r>
          </a:p>
          <a:p>
            <a:pPr marL="1371600" lvl="2" indent="-571500">
              <a:buFont typeface="+mj-lt"/>
              <a:buAutoNum type="alphaLcParenR"/>
            </a:pPr>
            <a:r>
              <a:rPr lang="en-US" sz="2000" dirty="0" err="1" smtClean="0">
                <a:latin typeface="Courier New" pitchFamily="49" charset="0"/>
                <a:cs typeface="Courier New" pitchFamily="49" charset="0"/>
              </a:rPr>
              <a:t>matplotlib</a:t>
            </a:r>
            <a:r>
              <a:rPr lang="en-US" sz="2000" dirty="0" smtClean="0">
                <a:latin typeface="Courier New" pitchFamily="49" charset="0"/>
                <a:cs typeface="Courier New" pitchFamily="49" charset="0"/>
              </a:rPr>
              <a:t> </a:t>
            </a:r>
            <a:r>
              <a:rPr lang="en-US" sz="2000" dirty="0" smtClean="0"/>
              <a:t>–  graphing and figure generation</a:t>
            </a:r>
          </a:p>
          <a:p>
            <a:pPr marL="1371600" lvl="2" indent="-571500">
              <a:buFont typeface="+mj-lt"/>
              <a:buAutoNum type="alphaLcParenR"/>
            </a:pPr>
            <a:r>
              <a:rPr lang="en-US" sz="2000" dirty="0" err="1" smtClean="0">
                <a:latin typeface="Courier New" pitchFamily="49" charset="0"/>
                <a:cs typeface="Courier New" pitchFamily="49" charset="0"/>
              </a:rPr>
              <a:t>optparse</a:t>
            </a:r>
            <a:r>
              <a:rPr lang="en-US" sz="2000" dirty="0" smtClean="0"/>
              <a:t> – flagged inputs</a:t>
            </a:r>
          </a:p>
          <a:p>
            <a:pPr marL="571500" indent="-571500">
              <a:buFont typeface="+mj-lt"/>
              <a:buAutoNum type="arabicPeriod"/>
            </a:pPr>
            <a:r>
              <a:rPr lang="en-US" dirty="0" smtClean="0"/>
              <a:t>Raspberry Pi as a Learning Tool</a:t>
            </a:r>
          </a:p>
        </p:txBody>
      </p:sp>
    </p:spTree>
    <p:extLst>
      <p:ext uri="{BB962C8B-B14F-4D97-AF65-F5344CB8AC3E}">
        <p14:creationId xmlns:p14="http://schemas.microsoft.com/office/powerpoint/2010/main" val="470564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US" dirty="0" err="1" smtClean="0"/>
              <a:t>optparse</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chemeClr val="accent1"/>
                </a:solidFill>
                <a:latin typeface="Courier New"/>
                <a:ea typeface="Courier New"/>
                <a:cs typeface="Courier New"/>
                <a:sym typeface="Courier New"/>
              </a:rPr>
              <a:t>from</a:t>
            </a:r>
            <a:r>
              <a:rPr lang="en" sz="1800" dirty="0">
                <a:latin typeface="Courier New"/>
                <a:ea typeface="Courier New"/>
                <a:cs typeface="Courier New"/>
                <a:sym typeface="Courier New"/>
              </a:rPr>
              <a:t> optparse </a:t>
            </a:r>
            <a:r>
              <a:rPr lang="en" sz="1800" dirty="0">
                <a:solidFill>
                  <a:schemeClr val="accent1"/>
                </a:solidFill>
                <a:latin typeface="Courier New"/>
                <a:ea typeface="Courier New"/>
                <a:cs typeface="Courier New"/>
                <a:sym typeface="Courier New"/>
              </a:rPr>
              <a:t>import</a:t>
            </a:r>
            <a:r>
              <a:rPr lang="en" sz="1800" dirty="0">
                <a:latin typeface="Courier New"/>
                <a:ea typeface="Courier New"/>
                <a:cs typeface="Courier New"/>
                <a:sym typeface="Courier New"/>
              </a:rPr>
              <a:t> OptionParser</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 = OptionParser()</a:t>
            </a:r>
          </a:p>
          <a:p>
            <a:pPr lvl="0">
              <a:buNone/>
            </a:pPr>
            <a:r>
              <a:rPr lang="en" sz="1800" b="1" dirty="0">
                <a:latin typeface="Courier New"/>
                <a:ea typeface="Courier New"/>
                <a:cs typeface="Courier New"/>
                <a:sym typeface="Courier New"/>
              </a:rPr>
              <a:t>parser.add_option("-f", "--file", dest="filename",</a:t>
            </a:r>
          </a:p>
          <a:p>
            <a:pPr lvl="0">
              <a:buNone/>
            </a:pPr>
            <a:r>
              <a:rPr lang="en" sz="1800" b="1" dirty="0">
                <a:latin typeface="Courier New"/>
                <a:ea typeface="Courier New"/>
                <a:cs typeface="Courier New"/>
                <a:sym typeface="Courier New"/>
              </a:rPr>
              <a:t>                  help="write report to </a:t>
            </a:r>
            <a:r>
              <a:rPr lang="en" sz="1800" b="1" dirty="0" smtClean="0">
                <a:latin typeface="Courier New"/>
                <a:ea typeface="Courier New"/>
                <a:cs typeface="Courier New"/>
                <a:sym typeface="Courier New"/>
              </a:rPr>
              <a:t>FILE”)</a:t>
            </a:r>
            <a:endParaRPr lang="en" sz="1800" b="1"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parser.add_option("-q", "--quiet",</a:t>
            </a:r>
          </a:p>
          <a:p>
            <a:pPr lvl="0">
              <a:buNone/>
            </a:pPr>
            <a:r>
              <a:rPr lang="en" sz="1800" dirty="0">
                <a:latin typeface="Courier New"/>
                <a:ea typeface="Courier New"/>
                <a:cs typeface="Courier New"/>
                <a:sym typeface="Courier New"/>
              </a:rPr>
              <a:t>                  action="store_false", dest="</a:t>
            </a:r>
            <a:r>
              <a:rPr lang="en" sz="1800" dirty="0" smtClean="0">
                <a:latin typeface="Courier New"/>
                <a:ea typeface="Courier New"/>
                <a:cs typeface="Courier New"/>
                <a:sym typeface="Courier New"/>
              </a:rPr>
              <a:t>verbose”, 		     default</a:t>
            </a:r>
            <a:r>
              <a:rPr lang="en" sz="1800" dirty="0">
                <a:latin typeface="Courier New"/>
                <a:ea typeface="Courier New"/>
                <a:cs typeface="Courier New"/>
                <a:sym typeface="Courier New"/>
              </a:rPr>
              <a:t>=True,</a:t>
            </a:r>
          </a:p>
          <a:p>
            <a:pPr lvl="0">
              <a:buNone/>
            </a:pPr>
            <a:r>
              <a:rPr lang="en" sz="1800" dirty="0">
                <a:latin typeface="Courier New"/>
                <a:ea typeface="Courier New"/>
                <a:cs typeface="Courier New"/>
                <a:sym typeface="Courier New"/>
              </a:rPr>
              <a:t>                  help="don't print status </a:t>
            </a:r>
            <a:r>
              <a:rPr lang="en" sz="1800" dirty="0" smtClean="0">
                <a:latin typeface="Courier New"/>
                <a:ea typeface="Courier New"/>
                <a:cs typeface="Courier New"/>
                <a:sym typeface="Courier New"/>
              </a:rPr>
              <a:t>messages"</a:t>
            </a:r>
            <a:r>
              <a:rPr lang="en" sz="1800" dirty="0">
                <a:latin typeface="Courier New"/>
                <a:ea typeface="Courier New"/>
                <a:cs typeface="Courier New"/>
                <a:sym typeface="Courier New"/>
              </a:rPr>
              <a:t>)</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(options, args) = parser.parse_args()</a:t>
            </a:r>
            <a:endParaRPr lang="en-US" sz="1800" dirty="0" smtClean="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8305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660"/>
      </p:ext>
    </p:extLst>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US" dirty="0" err="1" smtClean="0"/>
              <a:t>optparse</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chemeClr val="accent1"/>
                </a:solidFill>
                <a:latin typeface="Courier New"/>
                <a:ea typeface="Courier New"/>
                <a:cs typeface="Courier New"/>
                <a:sym typeface="Courier New"/>
              </a:rPr>
              <a:t>from</a:t>
            </a:r>
            <a:r>
              <a:rPr lang="en" sz="1800" dirty="0">
                <a:latin typeface="Courier New"/>
                <a:ea typeface="Courier New"/>
                <a:cs typeface="Courier New"/>
                <a:sym typeface="Courier New"/>
              </a:rPr>
              <a:t> optparse </a:t>
            </a:r>
            <a:r>
              <a:rPr lang="en" sz="1800" dirty="0">
                <a:solidFill>
                  <a:schemeClr val="accent1"/>
                </a:solidFill>
                <a:latin typeface="Courier New"/>
                <a:ea typeface="Courier New"/>
                <a:cs typeface="Courier New"/>
                <a:sym typeface="Courier New"/>
              </a:rPr>
              <a:t>import</a:t>
            </a:r>
            <a:r>
              <a:rPr lang="en" sz="1800" dirty="0">
                <a:latin typeface="Courier New"/>
                <a:ea typeface="Courier New"/>
                <a:cs typeface="Courier New"/>
                <a:sym typeface="Courier New"/>
              </a:rPr>
              <a:t> OptionParser</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 = OptionParser()</a:t>
            </a:r>
          </a:p>
          <a:p>
            <a:pPr lvl="0">
              <a:buNone/>
            </a:pPr>
            <a:r>
              <a:rPr lang="en" sz="1800" dirty="0">
                <a:latin typeface="Courier New"/>
                <a:ea typeface="Courier New"/>
                <a:cs typeface="Courier New"/>
                <a:sym typeface="Courier New"/>
              </a:rPr>
              <a:t>parser.add_option("-f", "--file", dest="filename",</a:t>
            </a:r>
          </a:p>
          <a:p>
            <a:pPr lvl="0">
              <a:buNone/>
            </a:pPr>
            <a:r>
              <a:rPr lang="en" sz="1800" dirty="0">
                <a:latin typeface="Courier New"/>
                <a:ea typeface="Courier New"/>
                <a:cs typeface="Courier New"/>
                <a:sym typeface="Courier New"/>
              </a:rPr>
              <a:t>                  help="write report to </a:t>
            </a:r>
            <a:r>
              <a:rPr lang="en" sz="1800" dirty="0" smtClean="0">
                <a:latin typeface="Courier New"/>
                <a:ea typeface="Courier New"/>
                <a:cs typeface="Courier New"/>
                <a:sym typeface="Courier New"/>
              </a:rPr>
              <a:t>FILE”)</a:t>
            </a:r>
            <a:endParaRPr lang="en" sz="1800" dirty="0">
              <a:latin typeface="Courier New"/>
              <a:ea typeface="Courier New"/>
              <a:cs typeface="Courier New"/>
              <a:sym typeface="Courier New"/>
            </a:endParaRPr>
          </a:p>
          <a:p>
            <a:pPr lvl="0">
              <a:buNone/>
            </a:pPr>
            <a:r>
              <a:rPr lang="en" sz="1800" b="1" dirty="0">
                <a:latin typeface="Courier New"/>
                <a:ea typeface="Courier New"/>
                <a:cs typeface="Courier New"/>
                <a:sym typeface="Courier New"/>
              </a:rPr>
              <a:t>parser.add_option("-q", "--quiet",</a:t>
            </a:r>
          </a:p>
          <a:p>
            <a:pPr lvl="0">
              <a:buNone/>
            </a:pPr>
            <a:r>
              <a:rPr lang="en" sz="1800" b="1" dirty="0">
                <a:latin typeface="Courier New"/>
                <a:ea typeface="Courier New"/>
                <a:cs typeface="Courier New"/>
                <a:sym typeface="Courier New"/>
              </a:rPr>
              <a:t>                  action="store_false", dest="</a:t>
            </a:r>
            <a:r>
              <a:rPr lang="en" sz="1800" b="1" dirty="0" smtClean="0">
                <a:latin typeface="Courier New"/>
                <a:ea typeface="Courier New"/>
                <a:cs typeface="Courier New"/>
                <a:sym typeface="Courier New"/>
              </a:rPr>
              <a:t>verbose”, 		     default</a:t>
            </a:r>
            <a:r>
              <a:rPr lang="en" sz="1800" b="1" dirty="0">
                <a:latin typeface="Courier New"/>
                <a:ea typeface="Courier New"/>
                <a:cs typeface="Courier New"/>
                <a:sym typeface="Courier New"/>
              </a:rPr>
              <a:t>=True,</a:t>
            </a:r>
          </a:p>
          <a:p>
            <a:pPr lvl="0">
              <a:buNone/>
            </a:pPr>
            <a:r>
              <a:rPr lang="en" sz="1800" b="1" dirty="0">
                <a:latin typeface="Courier New"/>
                <a:ea typeface="Courier New"/>
                <a:cs typeface="Courier New"/>
                <a:sym typeface="Courier New"/>
              </a:rPr>
              <a:t>                  help="don't print status </a:t>
            </a:r>
            <a:r>
              <a:rPr lang="en" sz="1800" b="1" dirty="0" smtClean="0">
                <a:latin typeface="Courier New"/>
                <a:ea typeface="Courier New"/>
                <a:cs typeface="Courier New"/>
                <a:sym typeface="Courier New"/>
              </a:rPr>
              <a:t>messages"</a:t>
            </a:r>
            <a:r>
              <a:rPr lang="en" sz="1800" b="1" dirty="0">
                <a:latin typeface="Courier New"/>
                <a:ea typeface="Courier New"/>
                <a:cs typeface="Courier New"/>
                <a:sym typeface="Courier New"/>
              </a:rPr>
              <a:t>)</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(options, args) = parser.parse_args()</a:t>
            </a:r>
            <a:endParaRPr lang="en-US" sz="1800" dirty="0" smtClean="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8305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392686"/>
      </p:ext>
    </p:extLst>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US" dirty="0" err="1" smtClean="0"/>
              <a:t>optparse</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chemeClr val="accent1"/>
                </a:solidFill>
                <a:latin typeface="Courier New"/>
                <a:ea typeface="Courier New"/>
                <a:cs typeface="Courier New"/>
                <a:sym typeface="Courier New"/>
              </a:rPr>
              <a:t>from</a:t>
            </a:r>
            <a:r>
              <a:rPr lang="en" sz="1800" dirty="0">
                <a:latin typeface="Courier New"/>
                <a:ea typeface="Courier New"/>
                <a:cs typeface="Courier New"/>
                <a:sym typeface="Courier New"/>
              </a:rPr>
              <a:t> optparse </a:t>
            </a:r>
            <a:r>
              <a:rPr lang="en" sz="1800" dirty="0">
                <a:solidFill>
                  <a:schemeClr val="accent1"/>
                </a:solidFill>
                <a:latin typeface="Courier New"/>
                <a:ea typeface="Courier New"/>
                <a:cs typeface="Courier New"/>
                <a:sym typeface="Courier New"/>
              </a:rPr>
              <a:t>import</a:t>
            </a:r>
            <a:r>
              <a:rPr lang="en" sz="1800" dirty="0">
                <a:latin typeface="Courier New"/>
                <a:ea typeface="Courier New"/>
                <a:cs typeface="Courier New"/>
                <a:sym typeface="Courier New"/>
              </a:rPr>
              <a:t> OptionParser</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 = OptionParser()</a:t>
            </a:r>
          </a:p>
          <a:p>
            <a:pPr lvl="0">
              <a:buNone/>
            </a:pPr>
            <a:r>
              <a:rPr lang="en" sz="1800" dirty="0">
                <a:latin typeface="Courier New"/>
                <a:ea typeface="Courier New"/>
                <a:cs typeface="Courier New"/>
                <a:sym typeface="Courier New"/>
              </a:rPr>
              <a:t>parser.add_option("-f", "--file", dest="filename",</a:t>
            </a:r>
          </a:p>
          <a:p>
            <a:pPr lvl="0">
              <a:buNone/>
            </a:pPr>
            <a:r>
              <a:rPr lang="en" sz="1800" dirty="0">
                <a:latin typeface="Courier New"/>
                <a:ea typeface="Courier New"/>
                <a:cs typeface="Courier New"/>
                <a:sym typeface="Courier New"/>
              </a:rPr>
              <a:t>                  help="write report to </a:t>
            </a:r>
            <a:r>
              <a:rPr lang="en" sz="1800" dirty="0" smtClean="0">
                <a:latin typeface="Courier New"/>
                <a:ea typeface="Courier New"/>
                <a:cs typeface="Courier New"/>
                <a:sym typeface="Courier New"/>
              </a:rPr>
              <a:t>FILE”)</a:t>
            </a: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parser.add_option("-q", "--quiet",</a:t>
            </a:r>
          </a:p>
          <a:p>
            <a:pPr lvl="0">
              <a:buNone/>
            </a:pPr>
            <a:r>
              <a:rPr lang="en" sz="1800" dirty="0">
                <a:latin typeface="Courier New"/>
                <a:ea typeface="Courier New"/>
                <a:cs typeface="Courier New"/>
                <a:sym typeface="Courier New"/>
              </a:rPr>
              <a:t>                  action="store_false", dest="</a:t>
            </a:r>
            <a:r>
              <a:rPr lang="en" sz="1800" dirty="0" smtClean="0">
                <a:latin typeface="Courier New"/>
                <a:ea typeface="Courier New"/>
                <a:cs typeface="Courier New"/>
                <a:sym typeface="Courier New"/>
              </a:rPr>
              <a:t>verbose”, 		     default</a:t>
            </a:r>
            <a:r>
              <a:rPr lang="en" sz="1800" dirty="0">
                <a:latin typeface="Courier New"/>
                <a:ea typeface="Courier New"/>
                <a:cs typeface="Courier New"/>
                <a:sym typeface="Courier New"/>
              </a:rPr>
              <a:t>=True,</a:t>
            </a:r>
          </a:p>
          <a:p>
            <a:pPr lvl="0">
              <a:buNone/>
            </a:pPr>
            <a:r>
              <a:rPr lang="en" sz="1800" dirty="0">
                <a:latin typeface="Courier New"/>
                <a:ea typeface="Courier New"/>
                <a:cs typeface="Courier New"/>
                <a:sym typeface="Courier New"/>
              </a:rPr>
              <a:t>                  help="don't print status </a:t>
            </a:r>
            <a:r>
              <a:rPr lang="en" sz="1800" dirty="0" smtClean="0">
                <a:latin typeface="Courier New"/>
                <a:ea typeface="Courier New"/>
                <a:cs typeface="Courier New"/>
                <a:sym typeface="Courier New"/>
              </a:rPr>
              <a:t>messages"</a:t>
            </a:r>
            <a:r>
              <a:rPr lang="en" sz="1800" dirty="0">
                <a:latin typeface="Courier New"/>
                <a:ea typeface="Courier New"/>
                <a:cs typeface="Courier New"/>
                <a:sym typeface="Courier New"/>
              </a:rPr>
              <a:t>)</a:t>
            </a:r>
          </a:p>
          <a:p>
            <a:pPr lvl="0">
              <a:buNone/>
            </a:pPr>
            <a:endParaRPr lang="en" sz="1800" dirty="0">
              <a:latin typeface="Courier New"/>
              <a:ea typeface="Courier New"/>
              <a:cs typeface="Courier New"/>
              <a:sym typeface="Courier New"/>
            </a:endParaRPr>
          </a:p>
          <a:p>
            <a:pPr lvl="0">
              <a:buNone/>
            </a:pPr>
            <a:r>
              <a:rPr lang="en" sz="1800" b="1" dirty="0">
                <a:latin typeface="Courier New"/>
                <a:ea typeface="Courier New"/>
                <a:cs typeface="Courier New"/>
                <a:sym typeface="Courier New"/>
              </a:rPr>
              <a:t>(options, args) = parser.parse_args()</a:t>
            </a:r>
            <a:endParaRPr lang="en-US" sz="1800" b="1" dirty="0" smtClean="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8305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73903"/>
      </p:ext>
    </p:extLst>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optparse</a:t>
            </a:r>
            <a:endParaRPr lang="en-US" dirty="0"/>
          </a:p>
        </p:txBody>
      </p:sp>
      <p:sp>
        <p:nvSpPr>
          <p:cNvPr id="3" name="Content Placeholder 2"/>
          <p:cNvSpPr>
            <a:spLocks noGrp="1"/>
          </p:cNvSpPr>
          <p:nvPr>
            <p:ph idx="1"/>
          </p:nvPr>
        </p:nvSpPr>
        <p:spPr/>
        <p:txBody>
          <a:bodyPr>
            <a:normAutofit/>
          </a:bodyPr>
          <a:lstStyle/>
          <a:p>
            <a:r>
              <a:rPr lang="en-US" b="1" dirty="0" smtClean="0"/>
              <a:t>Problem:</a:t>
            </a:r>
            <a:endParaRPr lang="en-US" dirty="0"/>
          </a:p>
          <a:p>
            <a:pPr lvl="1"/>
            <a:r>
              <a:rPr lang="en-US" dirty="0" smtClean="0"/>
              <a:t>You have a script that computes gene lengths of set a genes given an annotation file that contains genomic positions of both introns and exons. You want to include a parameter that would change the functionality to only include exons in gene length when desired.</a:t>
            </a:r>
          </a:p>
        </p:txBody>
      </p:sp>
    </p:spTree>
    <p:extLst>
      <p:ext uri="{BB962C8B-B14F-4D97-AF65-F5344CB8AC3E}">
        <p14:creationId xmlns:p14="http://schemas.microsoft.com/office/powerpoint/2010/main" val="144314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US" dirty="0" err="1" smtClean="0"/>
              <a:t>optparse</a:t>
            </a:r>
            <a:r>
              <a:rPr lang="en-US" dirty="0" smtClean="0"/>
              <a:t> </a:t>
            </a:r>
            <a:r>
              <a:rPr lang="en-US" dirty="0" err="1" smtClean="0"/>
              <a:t>exmple</a:t>
            </a:r>
            <a:r>
              <a:rPr lang="en-US" dirty="0" smtClean="0"/>
              <a:t>: CDS length</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chemeClr val="accent1"/>
                </a:solidFill>
                <a:latin typeface="Courier New"/>
                <a:ea typeface="Courier New"/>
                <a:cs typeface="Courier New"/>
                <a:sym typeface="Courier New"/>
              </a:rPr>
              <a:t>from</a:t>
            </a:r>
            <a:r>
              <a:rPr lang="en" sz="1800" dirty="0">
                <a:latin typeface="Courier New"/>
                <a:ea typeface="Courier New"/>
                <a:cs typeface="Courier New"/>
                <a:sym typeface="Courier New"/>
              </a:rPr>
              <a:t> optparse </a:t>
            </a:r>
            <a:r>
              <a:rPr lang="en" sz="1800" dirty="0">
                <a:solidFill>
                  <a:schemeClr val="accent1"/>
                </a:solidFill>
                <a:latin typeface="Courier New"/>
                <a:ea typeface="Courier New"/>
                <a:cs typeface="Courier New"/>
                <a:sym typeface="Courier New"/>
              </a:rPr>
              <a:t>import</a:t>
            </a:r>
            <a:r>
              <a:rPr lang="en" sz="1800" dirty="0">
                <a:latin typeface="Courier New"/>
                <a:ea typeface="Courier New"/>
                <a:cs typeface="Courier New"/>
                <a:sym typeface="Courier New"/>
              </a:rPr>
              <a:t> OptionParser</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 = OptionParser()</a:t>
            </a:r>
          </a:p>
          <a:p>
            <a:pPr lvl="0">
              <a:buNone/>
            </a:pPr>
            <a:endParaRPr lang="en" sz="1800" dirty="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8305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531367"/>
      </p:ext>
    </p:extLst>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US" dirty="0" err="1" smtClean="0"/>
              <a:t>optparse</a:t>
            </a:r>
            <a:r>
              <a:rPr lang="en-US" dirty="0" smtClean="0"/>
              <a:t> </a:t>
            </a:r>
            <a:r>
              <a:rPr lang="en-US" dirty="0" err="1" smtClean="0"/>
              <a:t>exmple</a:t>
            </a:r>
            <a:r>
              <a:rPr lang="en-US" dirty="0" smtClean="0"/>
              <a:t>: CDS length</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chemeClr val="accent1"/>
                </a:solidFill>
                <a:latin typeface="Courier New"/>
                <a:ea typeface="Courier New"/>
                <a:cs typeface="Courier New"/>
                <a:sym typeface="Courier New"/>
              </a:rPr>
              <a:t>from</a:t>
            </a:r>
            <a:r>
              <a:rPr lang="en" sz="1800" dirty="0">
                <a:latin typeface="Courier New"/>
                <a:ea typeface="Courier New"/>
                <a:cs typeface="Courier New"/>
                <a:sym typeface="Courier New"/>
              </a:rPr>
              <a:t> optparse </a:t>
            </a:r>
            <a:r>
              <a:rPr lang="en" sz="1800" dirty="0">
                <a:solidFill>
                  <a:schemeClr val="accent1"/>
                </a:solidFill>
                <a:latin typeface="Courier New"/>
                <a:ea typeface="Courier New"/>
                <a:cs typeface="Courier New"/>
                <a:sym typeface="Courier New"/>
              </a:rPr>
              <a:t>import</a:t>
            </a:r>
            <a:r>
              <a:rPr lang="en" sz="1800" dirty="0">
                <a:latin typeface="Courier New"/>
                <a:ea typeface="Courier New"/>
                <a:cs typeface="Courier New"/>
                <a:sym typeface="Courier New"/>
              </a:rPr>
              <a:t> OptionParser</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 = OptionParser()</a:t>
            </a:r>
          </a:p>
          <a:p>
            <a:pPr lvl="0">
              <a:buNone/>
            </a:pPr>
            <a:r>
              <a:rPr lang="en" sz="1800" dirty="0">
                <a:latin typeface="Courier New"/>
                <a:ea typeface="Courier New"/>
                <a:cs typeface="Courier New"/>
                <a:sym typeface="Courier New"/>
              </a:rPr>
              <a:t>parser.add_option</a:t>
            </a:r>
            <a:r>
              <a:rPr lang="en" sz="1800" dirty="0" smtClean="0">
                <a:latin typeface="Courier New"/>
                <a:ea typeface="Courier New"/>
                <a:cs typeface="Courier New"/>
                <a:sym typeface="Courier New"/>
              </a:rPr>
              <a:t>(”-g"</a:t>
            </a:r>
            <a:r>
              <a:rPr lang="en" sz="1800" dirty="0">
                <a:latin typeface="Courier New"/>
                <a:ea typeface="Courier New"/>
                <a:cs typeface="Courier New"/>
                <a:sym typeface="Courier New"/>
              </a:rPr>
              <a:t>, "-</a:t>
            </a:r>
            <a:r>
              <a:rPr lang="en" sz="1800" dirty="0" smtClean="0">
                <a:latin typeface="Courier New"/>
                <a:ea typeface="Courier New"/>
                <a:cs typeface="Courier New"/>
                <a:sym typeface="Courier New"/>
              </a:rPr>
              <a:t>-geneAnnotation"</a:t>
            </a:r>
            <a:r>
              <a:rPr lang="en" sz="1800" dirty="0">
                <a:latin typeface="Courier New"/>
                <a:ea typeface="Courier New"/>
                <a:cs typeface="Courier New"/>
                <a:sym typeface="Courier New"/>
              </a:rPr>
              <a:t>, </a:t>
            </a:r>
            <a:r>
              <a:rPr lang="en" sz="1800" dirty="0" smtClean="0">
                <a:latin typeface="Courier New"/>
                <a:ea typeface="Courier New"/>
                <a:cs typeface="Courier New"/>
                <a:sym typeface="Courier New"/>
              </a:rPr>
              <a:t> 				     dest=”annot"</a:t>
            </a:r>
            <a:r>
              <a:rPr lang="en" sz="1800" dirty="0">
                <a:latin typeface="Courier New"/>
                <a:ea typeface="Courier New"/>
                <a:cs typeface="Courier New"/>
                <a:sym typeface="Courier New"/>
              </a:rPr>
              <a:t>,</a:t>
            </a:r>
          </a:p>
          <a:p>
            <a:pPr lvl="0">
              <a:buNone/>
            </a:pPr>
            <a:r>
              <a:rPr lang="en" sz="1800" dirty="0">
                <a:latin typeface="Courier New"/>
                <a:ea typeface="Courier New"/>
                <a:cs typeface="Courier New"/>
                <a:sym typeface="Courier New"/>
              </a:rPr>
              <a:t>                  help</a:t>
            </a:r>
            <a:r>
              <a:rPr lang="en" sz="1800" dirty="0" smtClean="0">
                <a:latin typeface="Courier New"/>
                <a:ea typeface="Courier New"/>
                <a:cs typeface="Courier New"/>
                <a:sym typeface="Courier New"/>
              </a:rPr>
              <a:t>=”UCSC gene annotation file”)</a:t>
            </a:r>
            <a:endParaRPr lang="en" sz="1800" dirty="0">
              <a:latin typeface="Courier New"/>
              <a:ea typeface="Courier New"/>
              <a:cs typeface="Courier New"/>
              <a:sym typeface="Courier New"/>
            </a:endParaRPr>
          </a:p>
          <a:p>
            <a:pPr lvl="0">
              <a:buNone/>
            </a:pPr>
            <a:endParaRPr lang="en" sz="1800" dirty="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8305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273094"/>
      </p:ext>
    </p:extLst>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US" dirty="0" err="1" smtClean="0"/>
              <a:t>optparse</a:t>
            </a:r>
            <a:r>
              <a:rPr lang="en-US" dirty="0" smtClean="0"/>
              <a:t> example: CDS length</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chemeClr val="accent1"/>
                </a:solidFill>
                <a:latin typeface="Courier New"/>
                <a:ea typeface="Courier New"/>
                <a:cs typeface="Courier New"/>
                <a:sym typeface="Courier New"/>
              </a:rPr>
              <a:t>from</a:t>
            </a:r>
            <a:r>
              <a:rPr lang="en" sz="1800" dirty="0">
                <a:latin typeface="Courier New"/>
                <a:ea typeface="Courier New"/>
                <a:cs typeface="Courier New"/>
                <a:sym typeface="Courier New"/>
              </a:rPr>
              <a:t> optparse </a:t>
            </a:r>
            <a:r>
              <a:rPr lang="en" sz="1800" dirty="0">
                <a:solidFill>
                  <a:schemeClr val="accent1"/>
                </a:solidFill>
                <a:latin typeface="Courier New"/>
                <a:ea typeface="Courier New"/>
                <a:cs typeface="Courier New"/>
                <a:sym typeface="Courier New"/>
              </a:rPr>
              <a:t>import</a:t>
            </a:r>
            <a:r>
              <a:rPr lang="en" sz="1800" dirty="0">
                <a:latin typeface="Courier New"/>
                <a:ea typeface="Courier New"/>
                <a:cs typeface="Courier New"/>
                <a:sym typeface="Courier New"/>
              </a:rPr>
              <a:t> OptionParser</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 = OptionParser()</a:t>
            </a:r>
          </a:p>
          <a:p>
            <a:pPr lvl="0">
              <a:buNone/>
            </a:pPr>
            <a:r>
              <a:rPr lang="en" sz="1800" dirty="0">
                <a:latin typeface="Courier New"/>
                <a:ea typeface="Courier New"/>
                <a:cs typeface="Courier New"/>
                <a:sym typeface="Courier New"/>
              </a:rPr>
              <a:t>parser.add_option</a:t>
            </a:r>
            <a:r>
              <a:rPr lang="en" sz="1800" dirty="0" smtClean="0">
                <a:latin typeface="Courier New"/>
                <a:ea typeface="Courier New"/>
                <a:cs typeface="Courier New"/>
                <a:sym typeface="Courier New"/>
              </a:rPr>
              <a:t>(”-g"</a:t>
            </a:r>
            <a:r>
              <a:rPr lang="en" sz="1800" dirty="0">
                <a:latin typeface="Courier New"/>
                <a:ea typeface="Courier New"/>
                <a:cs typeface="Courier New"/>
                <a:sym typeface="Courier New"/>
              </a:rPr>
              <a:t>, "-</a:t>
            </a:r>
            <a:r>
              <a:rPr lang="en" sz="1800" dirty="0" smtClean="0">
                <a:latin typeface="Courier New"/>
                <a:ea typeface="Courier New"/>
                <a:cs typeface="Courier New"/>
                <a:sym typeface="Courier New"/>
              </a:rPr>
              <a:t>-geneAnnotation"</a:t>
            </a:r>
            <a:r>
              <a:rPr lang="en" sz="1800" dirty="0">
                <a:latin typeface="Courier New"/>
                <a:ea typeface="Courier New"/>
                <a:cs typeface="Courier New"/>
                <a:sym typeface="Courier New"/>
              </a:rPr>
              <a:t>, </a:t>
            </a:r>
            <a:r>
              <a:rPr lang="en" sz="1800" dirty="0" smtClean="0">
                <a:latin typeface="Courier New"/>
                <a:ea typeface="Courier New"/>
                <a:cs typeface="Courier New"/>
                <a:sym typeface="Courier New"/>
              </a:rPr>
              <a:t> 				     dest=”annot"</a:t>
            </a:r>
            <a:r>
              <a:rPr lang="en" sz="1800" dirty="0">
                <a:latin typeface="Courier New"/>
                <a:ea typeface="Courier New"/>
                <a:cs typeface="Courier New"/>
                <a:sym typeface="Courier New"/>
              </a:rPr>
              <a:t>,</a:t>
            </a:r>
          </a:p>
          <a:p>
            <a:pPr lvl="0">
              <a:buNone/>
            </a:pPr>
            <a:r>
              <a:rPr lang="en" sz="1800" dirty="0">
                <a:latin typeface="Courier New"/>
                <a:ea typeface="Courier New"/>
                <a:cs typeface="Courier New"/>
                <a:sym typeface="Courier New"/>
              </a:rPr>
              <a:t>                  help</a:t>
            </a:r>
            <a:r>
              <a:rPr lang="en" sz="1800" dirty="0" smtClean="0">
                <a:latin typeface="Courier New"/>
                <a:ea typeface="Courier New"/>
                <a:cs typeface="Courier New"/>
                <a:sym typeface="Courier New"/>
              </a:rPr>
              <a:t>=”UCSC gene annotation file”)</a:t>
            </a: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parser.add_option</a:t>
            </a:r>
            <a:r>
              <a:rPr lang="en" sz="1800" dirty="0" smtClean="0">
                <a:latin typeface="Courier New"/>
                <a:ea typeface="Courier New"/>
                <a:cs typeface="Courier New"/>
                <a:sym typeface="Courier New"/>
              </a:rPr>
              <a:t>(”-c"</a:t>
            </a:r>
            <a:r>
              <a:rPr lang="en" sz="1800" dirty="0">
                <a:latin typeface="Courier New"/>
                <a:ea typeface="Courier New"/>
                <a:cs typeface="Courier New"/>
                <a:sym typeface="Courier New"/>
              </a:rPr>
              <a:t>, "-</a:t>
            </a:r>
            <a:r>
              <a:rPr lang="en" sz="1800" dirty="0" smtClean="0">
                <a:latin typeface="Courier New"/>
                <a:ea typeface="Courier New"/>
                <a:cs typeface="Courier New"/>
                <a:sym typeface="Courier New"/>
              </a:rPr>
              <a:t>-coding"</a:t>
            </a:r>
            <a:r>
              <a:rPr lang="en" sz="1800" dirty="0">
                <a:latin typeface="Courier New"/>
                <a:ea typeface="Courier New"/>
                <a:cs typeface="Courier New"/>
                <a:sym typeface="Courier New"/>
              </a:rPr>
              <a:t>,</a:t>
            </a:r>
          </a:p>
          <a:p>
            <a:pPr lvl="0">
              <a:buNone/>
            </a:pPr>
            <a:r>
              <a:rPr lang="en" sz="1800" dirty="0">
                <a:latin typeface="Courier New"/>
                <a:ea typeface="Courier New"/>
                <a:cs typeface="Courier New"/>
                <a:sym typeface="Courier New"/>
              </a:rPr>
              <a:t>                  action="</a:t>
            </a:r>
            <a:r>
              <a:rPr lang="en" sz="1800" dirty="0" smtClean="0">
                <a:latin typeface="Courier New"/>
                <a:ea typeface="Courier New"/>
                <a:cs typeface="Courier New"/>
                <a:sym typeface="Courier New"/>
              </a:rPr>
              <a:t>store_true"</a:t>
            </a:r>
            <a:r>
              <a:rPr lang="en" sz="1800" dirty="0">
                <a:latin typeface="Courier New"/>
                <a:ea typeface="Courier New"/>
                <a:cs typeface="Courier New"/>
                <a:sym typeface="Courier New"/>
              </a:rPr>
              <a:t>, dest</a:t>
            </a:r>
            <a:r>
              <a:rPr lang="en" sz="1800" dirty="0" smtClean="0">
                <a:latin typeface="Courier New"/>
                <a:ea typeface="Courier New"/>
                <a:cs typeface="Courier New"/>
                <a:sym typeface="Courier New"/>
              </a:rPr>
              <a:t>=”coding”, 		     default=False,</a:t>
            </a: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                  help</a:t>
            </a:r>
            <a:r>
              <a:rPr lang="en" sz="1800" dirty="0" smtClean="0">
                <a:latin typeface="Courier New"/>
                <a:ea typeface="Courier New"/>
                <a:cs typeface="Courier New"/>
                <a:sym typeface="Courier New"/>
              </a:rPr>
              <a:t>=”flag to only inlude exons in gene length computation"</a:t>
            </a:r>
            <a:r>
              <a:rPr lang="en" sz="1800" dirty="0">
                <a:latin typeface="Courier New"/>
                <a:ea typeface="Courier New"/>
                <a:cs typeface="Courier New"/>
                <a:sym typeface="Courier New"/>
              </a:rPr>
              <a:t>)</a:t>
            </a:r>
          </a:p>
          <a:p>
            <a:pPr lvl="0">
              <a:buNone/>
            </a:pPr>
            <a:endParaRPr lang="en" sz="1800" dirty="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8305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551556"/>
      </p:ext>
    </p:extLst>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US" dirty="0" err="1" smtClean="0"/>
              <a:t>optparse</a:t>
            </a:r>
            <a:r>
              <a:rPr lang="en-US" dirty="0" smtClean="0"/>
              <a:t> </a:t>
            </a:r>
            <a:r>
              <a:rPr lang="en-US" dirty="0" err="1" smtClean="0"/>
              <a:t>exmple</a:t>
            </a:r>
            <a:r>
              <a:rPr lang="en-US" dirty="0" smtClean="0"/>
              <a:t>: CDS length</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chemeClr val="accent1"/>
                </a:solidFill>
                <a:latin typeface="Courier New"/>
                <a:ea typeface="Courier New"/>
                <a:cs typeface="Courier New"/>
                <a:sym typeface="Courier New"/>
              </a:rPr>
              <a:t>from</a:t>
            </a:r>
            <a:r>
              <a:rPr lang="en" sz="1800" dirty="0">
                <a:latin typeface="Courier New"/>
                <a:ea typeface="Courier New"/>
                <a:cs typeface="Courier New"/>
                <a:sym typeface="Courier New"/>
              </a:rPr>
              <a:t> optparse </a:t>
            </a:r>
            <a:r>
              <a:rPr lang="en" sz="1800" dirty="0">
                <a:solidFill>
                  <a:schemeClr val="accent1"/>
                </a:solidFill>
                <a:latin typeface="Courier New"/>
                <a:ea typeface="Courier New"/>
                <a:cs typeface="Courier New"/>
                <a:sym typeface="Courier New"/>
              </a:rPr>
              <a:t>import</a:t>
            </a:r>
            <a:r>
              <a:rPr lang="en" sz="1800" dirty="0">
                <a:latin typeface="Courier New"/>
                <a:ea typeface="Courier New"/>
                <a:cs typeface="Courier New"/>
                <a:sym typeface="Courier New"/>
              </a:rPr>
              <a:t> OptionParser</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 = OptionParser()</a:t>
            </a:r>
          </a:p>
          <a:p>
            <a:pPr lvl="0">
              <a:buNone/>
            </a:pPr>
            <a:r>
              <a:rPr lang="en" sz="1800" dirty="0">
                <a:latin typeface="Courier New"/>
                <a:ea typeface="Courier New"/>
                <a:cs typeface="Courier New"/>
                <a:sym typeface="Courier New"/>
              </a:rPr>
              <a:t>parser.add_option</a:t>
            </a:r>
            <a:r>
              <a:rPr lang="en" sz="1800" dirty="0" smtClean="0">
                <a:latin typeface="Courier New"/>
                <a:ea typeface="Courier New"/>
                <a:cs typeface="Courier New"/>
                <a:sym typeface="Courier New"/>
              </a:rPr>
              <a:t>(”-g"</a:t>
            </a:r>
            <a:r>
              <a:rPr lang="en" sz="1800" dirty="0">
                <a:latin typeface="Courier New"/>
                <a:ea typeface="Courier New"/>
                <a:cs typeface="Courier New"/>
                <a:sym typeface="Courier New"/>
              </a:rPr>
              <a:t>, "-</a:t>
            </a:r>
            <a:r>
              <a:rPr lang="en" sz="1800" dirty="0" smtClean="0">
                <a:latin typeface="Courier New"/>
                <a:ea typeface="Courier New"/>
                <a:cs typeface="Courier New"/>
                <a:sym typeface="Courier New"/>
              </a:rPr>
              <a:t>-geneAnnotation"</a:t>
            </a:r>
            <a:r>
              <a:rPr lang="en" sz="1800" dirty="0">
                <a:latin typeface="Courier New"/>
                <a:ea typeface="Courier New"/>
                <a:cs typeface="Courier New"/>
                <a:sym typeface="Courier New"/>
              </a:rPr>
              <a:t>, </a:t>
            </a:r>
            <a:r>
              <a:rPr lang="en" sz="1800" dirty="0" smtClean="0">
                <a:latin typeface="Courier New"/>
                <a:ea typeface="Courier New"/>
                <a:cs typeface="Courier New"/>
                <a:sym typeface="Courier New"/>
              </a:rPr>
              <a:t> 				     dest=”annot"</a:t>
            </a:r>
            <a:r>
              <a:rPr lang="en" sz="1800" dirty="0">
                <a:latin typeface="Courier New"/>
                <a:ea typeface="Courier New"/>
                <a:cs typeface="Courier New"/>
                <a:sym typeface="Courier New"/>
              </a:rPr>
              <a:t>,</a:t>
            </a:r>
          </a:p>
          <a:p>
            <a:pPr lvl="0">
              <a:buNone/>
            </a:pPr>
            <a:r>
              <a:rPr lang="en" sz="1800" dirty="0">
                <a:latin typeface="Courier New"/>
                <a:ea typeface="Courier New"/>
                <a:cs typeface="Courier New"/>
                <a:sym typeface="Courier New"/>
              </a:rPr>
              <a:t>                  help</a:t>
            </a:r>
            <a:r>
              <a:rPr lang="en" sz="1800" dirty="0" smtClean="0">
                <a:latin typeface="Courier New"/>
                <a:ea typeface="Courier New"/>
                <a:cs typeface="Courier New"/>
                <a:sym typeface="Courier New"/>
              </a:rPr>
              <a:t>=”UCSC gene annotation file”)</a:t>
            </a: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parser.add_option</a:t>
            </a:r>
            <a:r>
              <a:rPr lang="en" sz="1800" dirty="0" smtClean="0">
                <a:latin typeface="Courier New"/>
                <a:ea typeface="Courier New"/>
                <a:cs typeface="Courier New"/>
                <a:sym typeface="Courier New"/>
              </a:rPr>
              <a:t>(”-c"</a:t>
            </a:r>
            <a:r>
              <a:rPr lang="en" sz="1800" dirty="0">
                <a:latin typeface="Courier New"/>
                <a:ea typeface="Courier New"/>
                <a:cs typeface="Courier New"/>
                <a:sym typeface="Courier New"/>
              </a:rPr>
              <a:t>, "-</a:t>
            </a:r>
            <a:r>
              <a:rPr lang="en" sz="1800" dirty="0" smtClean="0">
                <a:latin typeface="Courier New"/>
                <a:ea typeface="Courier New"/>
                <a:cs typeface="Courier New"/>
                <a:sym typeface="Courier New"/>
              </a:rPr>
              <a:t>-coding"</a:t>
            </a:r>
            <a:r>
              <a:rPr lang="en" sz="1800" dirty="0">
                <a:latin typeface="Courier New"/>
                <a:ea typeface="Courier New"/>
                <a:cs typeface="Courier New"/>
                <a:sym typeface="Courier New"/>
              </a:rPr>
              <a:t>,</a:t>
            </a:r>
          </a:p>
          <a:p>
            <a:pPr lvl="0">
              <a:buNone/>
            </a:pPr>
            <a:r>
              <a:rPr lang="en" sz="1800" dirty="0">
                <a:latin typeface="Courier New"/>
                <a:ea typeface="Courier New"/>
                <a:cs typeface="Courier New"/>
                <a:sym typeface="Courier New"/>
              </a:rPr>
              <a:t>                  action="</a:t>
            </a:r>
            <a:r>
              <a:rPr lang="en" sz="1800" dirty="0" smtClean="0">
                <a:latin typeface="Courier New"/>
                <a:ea typeface="Courier New"/>
                <a:cs typeface="Courier New"/>
                <a:sym typeface="Courier New"/>
              </a:rPr>
              <a:t>store_true"</a:t>
            </a:r>
            <a:r>
              <a:rPr lang="en" sz="1800" dirty="0">
                <a:latin typeface="Courier New"/>
                <a:ea typeface="Courier New"/>
                <a:cs typeface="Courier New"/>
                <a:sym typeface="Courier New"/>
              </a:rPr>
              <a:t>, dest</a:t>
            </a:r>
            <a:r>
              <a:rPr lang="en" sz="1800" dirty="0" smtClean="0">
                <a:latin typeface="Courier New"/>
                <a:ea typeface="Courier New"/>
                <a:cs typeface="Courier New"/>
                <a:sym typeface="Courier New"/>
              </a:rPr>
              <a:t>=”coding”, 		     default=False,</a:t>
            </a: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                  help</a:t>
            </a:r>
            <a:r>
              <a:rPr lang="en" sz="1800" dirty="0" smtClean="0">
                <a:latin typeface="Courier New"/>
                <a:ea typeface="Courier New"/>
                <a:cs typeface="Courier New"/>
                <a:sym typeface="Courier New"/>
              </a:rPr>
              <a:t>=”flag to only inlude exons in gene length computation"</a:t>
            </a:r>
            <a:r>
              <a:rPr lang="en" sz="1800" dirty="0">
                <a:latin typeface="Courier New"/>
                <a:ea typeface="Courier New"/>
                <a:cs typeface="Courier New"/>
                <a:sym typeface="Courier New"/>
              </a:rPr>
              <a:t>)</a:t>
            </a:r>
          </a:p>
          <a:p>
            <a:pPr lvl="0">
              <a:buNone/>
            </a:pPr>
            <a:endParaRPr lang="en" sz="1800" dirty="0">
              <a:latin typeface="Courier New"/>
              <a:ea typeface="Courier New"/>
              <a:cs typeface="Courier New"/>
              <a:sym typeface="Courier New"/>
            </a:endParaRPr>
          </a:p>
          <a:p>
            <a:pPr lvl="0">
              <a:buNone/>
            </a:pPr>
            <a:r>
              <a:rPr lang="en" sz="1800" dirty="0">
                <a:latin typeface="Courier New"/>
                <a:ea typeface="Courier New"/>
                <a:cs typeface="Courier New"/>
                <a:sym typeface="Courier New"/>
              </a:rPr>
              <a:t>(options, args) = parser.parse_args()</a:t>
            </a:r>
            <a:endParaRPr lang="en-US" sz="1800" dirty="0" smtClean="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8305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103440"/>
      </p:ext>
    </p:extLst>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optparse</a:t>
            </a:r>
            <a:r>
              <a:rPr lang="en-US" dirty="0" smtClean="0"/>
              <a:t>: interaction (help)</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latin typeface="Courier New"/>
                <a:ea typeface="Courier New"/>
                <a:cs typeface="Courier New"/>
                <a:sym typeface="Courier New"/>
              </a:rPr>
              <a:t>python </a:t>
            </a:r>
            <a:r>
              <a:rPr lang="en-US" dirty="0" err="1" smtClean="0">
                <a:latin typeface="Courier New"/>
                <a:ea typeface="Courier New"/>
                <a:cs typeface="Courier New"/>
                <a:sym typeface="Courier New"/>
              </a:rPr>
              <a:t>compute_length.py</a:t>
            </a:r>
            <a:r>
              <a:rPr lang="en-US" dirty="0" smtClean="0">
                <a:latin typeface="Courier New"/>
                <a:ea typeface="Courier New"/>
                <a:cs typeface="Courier New"/>
                <a:sym typeface="Courier New"/>
              </a:rPr>
              <a:t> –-help</a:t>
            </a:r>
          </a:p>
          <a:p>
            <a:pPr marL="0" indent="0">
              <a:buNone/>
            </a:pPr>
            <a:r>
              <a:rPr lang="en-US" dirty="0" smtClean="0"/>
              <a:t>                            or</a:t>
            </a:r>
          </a:p>
          <a:p>
            <a:pPr marL="0" indent="0">
              <a:buNone/>
            </a:pPr>
            <a:r>
              <a:rPr lang="en-US" dirty="0">
                <a:latin typeface="Courier New"/>
                <a:ea typeface="Courier New"/>
                <a:cs typeface="Courier New"/>
                <a:sym typeface="Courier New"/>
              </a:rPr>
              <a:t>python </a:t>
            </a:r>
            <a:r>
              <a:rPr lang="en-US" dirty="0" err="1">
                <a:latin typeface="Courier New"/>
                <a:ea typeface="Courier New"/>
                <a:cs typeface="Courier New"/>
                <a:sym typeface="Courier New"/>
              </a:rPr>
              <a:t>compute_length.py</a:t>
            </a:r>
            <a:r>
              <a:rPr lang="en-US" dirty="0">
                <a:latin typeface="Courier New"/>
                <a:ea typeface="Courier New"/>
                <a:cs typeface="Courier New"/>
                <a:sym typeface="Courier New"/>
              </a:rPr>
              <a:t> –-help</a:t>
            </a:r>
          </a:p>
          <a:p>
            <a:pPr marL="0" indent="0">
              <a:buNone/>
            </a:pPr>
            <a:endParaRPr lang="en-US" dirty="0" smtClean="0"/>
          </a:p>
          <a:p>
            <a:pPr marL="0" indent="0">
              <a:buNone/>
            </a:pPr>
            <a:r>
              <a:rPr lang="en-US" sz="2400" dirty="0" smtClean="0"/>
              <a:t>Usage</a:t>
            </a:r>
            <a:r>
              <a:rPr lang="en-US" sz="2400" dirty="0"/>
              <a:t>: </a:t>
            </a:r>
            <a:r>
              <a:rPr lang="en-US" sz="2400" dirty="0" err="1" smtClean="0"/>
              <a:t>compute_length.py</a:t>
            </a:r>
            <a:r>
              <a:rPr lang="en-US" sz="2400" dirty="0" smtClean="0"/>
              <a:t> [</a:t>
            </a:r>
            <a:r>
              <a:rPr lang="en-US" sz="2400" dirty="0"/>
              <a:t>options] arg1 arg2</a:t>
            </a:r>
          </a:p>
          <a:p>
            <a:pPr marL="0" indent="0">
              <a:buNone/>
            </a:pPr>
            <a:endParaRPr lang="en-US" sz="2400" dirty="0"/>
          </a:p>
          <a:p>
            <a:pPr marL="0" indent="0">
              <a:buNone/>
            </a:pPr>
            <a:r>
              <a:rPr lang="en-US" sz="2400" dirty="0"/>
              <a:t>Options:</a:t>
            </a:r>
          </a:p>
          <a:p>
            <a:pPr marL="0" indent="0">
              <a:buNone/>
            </a:pPr>
            <a:r>
              <a:rPr lang="en-US" sz="2400" dirty="0"/>
              <a:t>  -h, --help            </a:t>
            </a:r>
            <a:r>
              <a:rPr lang="en-US" sz="2400" dirty="0" smtClean="0"/>
              <a:t>	    show </a:t>
            </a:r>
            <a:r>
              <a:rPr lang="en-US" sz="2400" dirty="0"/>
              <a:t>this help message and exit</a:t>
            </a:r>
          </a:p>
          <a:p>
            <a:pPr marL="0" indent="0">
              <a:buNone/>
            </a:pPr>
            <a:r>
              <a:rPr lang="en-US" sz="2400" dirty="0"/>
              <a:t>  </a:t>
            </a:r>
            <a:r>
              <a:rPr lang="en-US" sz="2400" dirty="0" smtClean="0"/>
              <a:t>-g, </a:t>
            </a:r>
            <a:r>
              <a:rPr lang="en-US" sz="2400" dirty="0"/>
              <a:t>-</a:t>
            </a:r>
            <a:r>
              <a:rPr lang="en-US" sz="2400" dirty="0" smtClean="0"/>
              <a:t>-</a:t>
            </a:r>
            <a:r>
              <a:rPr lang="en-US" sz="2400" dirty="0" err="1" smtClean="0"/>
              <a:t>geneAnnotation</a:t>
            </a:r>
            <a:r>
              <a:rPr lang="en-US" sz="2400" dirty="0" smtClean="0"/>
              <a:t>        UCSC gene annotation file</a:t>
            </a:r>
            <a:endParaRPr lang="en-US" sz="2400" dirty="0"/>
          </a:p>
          <a:p>
            <a:pPr marL="0" indent="0">
              <a:buNone/>
            </a:pPr>
            <a:r>
              <a:rPr lang="en-US" sz="2400" dirty="0"/>
              <a:t>  </a:t>
            </a:r>
            <a:r>
              <a:rPr lang="en-US" sz="2400" dirty="0" smtClean="0"/>
              <a:t>-c, </a:t>
            </a:r>
            <a:r>
              <a:rPr lang="en-US" sz="2400" dirty="0"/>
              <a:t>-</a:t>
            </a:r>
            <a:r>
              <a:rPr lang="en-US" sz="2400" dirty="0" smtClean="0"/>
              <a:t>-coding          	    flag to only include exons in gene length 			    computation</a:t>
            </a:r>
            <a:endParaRPr lang="en-US" sz="2400" dirty="0"/>
          </a:p>
        </p:txBody>
      </p:sp>
    </p:spTree>
    <p:extLst>
      <p:ext uri="{BB962C8B-B14F-4D97-AF65-F5344CB8AC3E}">
        <p14:creationId xmlns:p14="http://schemas.microsoft.com/office/powerpoint/2010/main" val="4045752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optparse</a:t>
            </a:r>
            <a:r>
              <a:rPr lang="en-US" dirty="0" smtClean="0"/>
              <a:t>: interaction (inputs)</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2200" dirty="0" smtClean="0">
                <a:latin typeface="Courier New"/>
                <a:ea typeface="Courier New"/>
                <a:cs typeface="Courier New"/>
                <a:sym typeface="Courier New"/>
              </a:rPr>
              <a:t>python </a:t>
            </a:r>
            <a:r>
              <a:rPr lang="en-US" sz="2200" dirty="0" err="1" smtClean="0">
                <a:latin typeface="Courier New"/>
                <a:ea typeface="Courier New"/>
                <a:cs typeface="Courier New"/>
                <a:sym typeface="Courier New"/>
              </a:rPr>
              <a:t>compute_length.py</a:t>
            </a:r>
            <a:r>
              <a:rPr lang="en-US" sz="2200" dirty="0" smtClean="0">
                <a:latin typeface="Courier New"/>
                <a:ea typeface="Courier New"/>
                <a:cs typeface="Courier New"/>
                <a:sym typeface="Courier New"/>
              </a:rPr>
              <a:t> –-</a:t>
            </a:r>
            <a:r>
              <a:rPr lang="en-US" sz="2200" dirty="0" err="1" smtClean="0">
                <a:latin typeface="Courier New"/>
                <a:ea typeface="Courier New"/>
                <a:cs typeface="Courier New"/>
                <a:sym typeface="Courier New"/>
              </a:rPr>
              <a:t>geneAnnotation</a:t>
            </a:r>
            <a:r>
              <a:rPr lang="en-US" sz="2200" dirty="0" smtClean="0">
                <a:latin typeface="Courier New"/>
                <a:ea typeface="Courier New"/>
                <a:cs typeface="Courier New"/>
                <a:sym typeface="Courier New"/>
              </a:rPr>
              <a:t> </a:t>
            </a:r>
            <a:r>
              <a:rPr lang="en-US" sz="2200" dirty="0" err="1" smtClean="0">
                <a:latin typeface="Courier New"/>
                <a:ea typeface="Courier New"/>
                <a:cs typeface="Courier New"/>
                <a:sym typeface="Courier New"/>
              </a:rPr>
              <a:t>UCSC.gtf</a:t>
            </a:r>
            <a:r>
              <a:rPr lang="en-US" sz="2200" dirty="0" smtClean="0">
                <a:latin typeface="Courier New"/>
                <a:ea typeface="Courier New"/>
                <a:cs typeface="Courier New"/>
                <a:sym typeface="Courier New"/>
              </a:rPr>
              <a:t> --coding</a:t>
            </a:r>
          </a:p>
          <a:p>
            <a:pPr marL="0" indent="0">
              <a:buNone/>
            </a:pPr>
            <a:r>
              <a:rPr lang="en-US" sz="2200" dirty="0" smtClean="0"/>
              <a:t>                            or</a:t>
            </a:r>
          </a:p>
          <a:p>
            <a:pPr marL="0" indent="0">
              <a:buNone/>
            </a:pPr>
            <a:r>
              <a:rPr lang="en-US" sz="2200" dirty="0">
                <a:latin typeface="Courier New"/>
                <a:ea typeface="Courier New"/>
                <a:cs typeface="Courier New"/>
                <a:sym typeface="Courier New"/>
              </a:rPr>
              <a:t>python </a:t>
            </a:r>
            <a:r>
              <a:rPr lang="en-US" sz="2200" dirty="0" err="1">
                <a:latin typeface="Courier New"/>
                <a:ea typeface="Courier New"/>
                <a:cs typeface="Courier New"/>
                <a:sym typeface="Courier New"/>
              </a:rPr>
              <a:t>compute_length.py</a:t>
            </a:r>
            <a:r>
              <a:rPr lang="en-US" sz="2200" dirty="0">
                <a:latin typeface="Courier New"/>
                <a:ea typeface="Courier New"/>
                <a:cs typeface="Courier New"/>
                <a:sym typeface="Courier New"/>
              </a:rPr>
              <a:t> </a:t>
            </a:r>
            <a:r>
              <a:rPr lang="en-US" sz="2200" dirty="0" smtClean="0">
                <a:latin typeface="Courier New"/>
                <a:ea typeface="Courier New"/>
                <a:cs typeface="Courier New"/>
                <a:sym typeface="Courier New"/>
              </a:rPr>
              <a:t>–g </a:t>
            </a:r>
            <a:r>
              <a:rPr lang="en-US" sz="2200" dirty="0" err="1" smtClean="0">
                <a:latin typeface="Courier New"/>
                <a:ea typeface="Courier New"/>
                <a:cs typeface="Courier New"/>
                <a:sym typeface="Courier New"/>
              </a:rPr>
              <a:t>UCSC.gtf</a:t>
            </a:r>
            <a:r>
              <a:rPr lang="en-US" sz="2200" dirty="0" smtClean="0">
                <a:latin typeface="Courier New"/>
                <a:ea typeface="Courier New"/>
                <a:cs typeface="Courier New"/>
                <a:sym typeface="Courier New"/>
              </a:rPr>
              <a:t> –c</a:t>
            </a:r>
            <a:endParaRPr lang="en-US" sz="2200" dirty="0">
              <a:latin typeface="Courier New"/>
              <a:ea typeface="Courier New"/>
              <a:cs typeface="Courier New"/>
              <a:sym typeface="Courier New"/>
            </a:endParaRPr>
          </a:p>
          <a:p>
            <a:pPr marL="0" indent="0">
              <a:buNone/>
            </a:pPr>
            <a:endParaRPr lang="en-US" dirty="0" smtClean="0"/>
          </a:p>
          <a:p>
            <a:pPr marL="0" indent="0">
              <a:buNone/>
            </a:pPr>
            <a:r>
              <a:rPr lang="en-US" sz="1900" dirty="0" smtClean="0"/>
              <a:t>Usage</a:t>
            </a:r>
            <a:r>
              <a:rPr lang="en-US" sz="1900" dirty="0"/>
              <a:t>: </a:t>
            </a:r>
            <a:r>
              <a:rPr lang="en-US" sz="1900" dirty="0" err="1" smtClean="0"/>
              <a:t>compute_length.py</a:t>
            </a:r>
            <a:r>
              <a:rPr lang="en-US" sz="1900" dirty="0" smtClean="0"/>
              <a:t> [</a:t>
            </a:r>
            <a:r>
              <a:rPr lang="en-US" sz="1900" dirty="0"/>
              <a:t>options] arg1 arg2</a:t>
            </a:r>
          </a:p>
          <a:p>
            <a:pPr marL="0" indent="0">
              <a:buNone/>
            </a:pPr>
            <a:endParaRPr lang="en-US" sz="1900" dirty="0"/>
          </a:p>
          <a:p>
            <a:pPr marL="0" indent="0">
              <a:buNone/>
            </a:pPr>
            <a:r>
              <a:rPr lang="en-US" sz="1900" dirty="0"/>
              <a:t>Options:</a:t>
            </a:r>
          </a:p>
          <a:p>
            <a:pPr marL="0" indent="0">
              <a:buNone/>
            </a:pPr>
            <a:r>
              <a:rPr lang="en-US" sz="1900" dirty="0"/>
              <a:t>  -h, --help            </a:t>
            </a:r>
            <a:r>
              <a:rPr lang="en-US" sz="1900" dirty="0" smtClean="0"/>
              <a:t>	    show </a:t>
            </a:r>
            <a:r>
              <a:rPr lang="en-US" sz="1900" dirty="0"/>
              <a:t>this help message and exit</a:t>
            </a:r>
          </a:p>
          <a:p>
            <a:pPr marL="0" indent="0">
              <a:buNone/>
            </a:pPr>
            <a:r>
              <a:rPr lang="en-US" sz="1900" dirty="0"/>
              <a:t>  </a:t>
            </a:r>
            <a:r>
              <a:rPr lang="en-US" sz="1900" dirty="0" smtClean="0"/>
              <a:t>-g, </a:t>
            </a:r>
            <a:r>
              <a:rPr lang="en-US" sz="1900" dirty="0"/>
              <a:t>-</a:t>
            </a:r>
            <a:r>
              <a:rPr lang="en-US" sz="1900" dirty="0" smtClean="0"/>
              <a:t>-</a:t>
            </a:r>
            <a:r>
              <a:rPr lang="en-US" sz="1900" dirty="0" err="1" smtClean="0"/>
              <a:t>geneAnnotation</a:t>
            </a:r>
            <a:r>
              <a:rPr lang="en-US" sz="1900" dirty="0" smtClean="0"/>
              <a:t>        UCSC gene annotation file</a:t>
            </a:r>
            <a:endParaRPr lang="en-US" sz="1900" dirty="0"/>
          </a:p>
          <a:p>
            <a:pPr marL="0" indent="0">
              <a:buNone/>
            </a:pPr>
            <a:r>
              <a:rPr lang="en-US" sz="1900" dirty="0"/>
              <a:t>  </a:t>
            </a:r>
            <a:r>
              <a:rPr lang="en-US" sz="1900" dirty="0" smtClean="0"/>
              <a:t>-c, </a:t>
            </a:r>
            <a:r>
              <a:rPr lang="en-US" sz="1900" dirty="0"/>
              <a:t>-</a:t>
            </a:r>
            <a:r>
              <a:rPr lang="en-US" sz="1900" dirty="0" smtClean="0"/>
              <a:t>-coding          	    flag to only include exons in gene length 			    computation</a:t>
            </a:r>
            <a:endParaRPr lang="en-US" sz="1900" dirty="0"/>
          </a:p>
        </p:txBody>
      </p:sp>
    </p:spTree>
    <p:extLst>
      <p:ext uri="{BB962C8B-B14F-4D97-AF65-F5344CB8AC3E}">
        <p14:creationId xmlns:p14="http://schemas.microsoft.com/office/powerpoint/2010/main" val="3964763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93988"/>
            <a:ext cx="7772400" cy="1470025"/>
          </a:xfrm>
        </p:spPr>
        <p:txBody>
          <a:bodyPr/>
          <a:lstStyle/>
          <a:p>
            <a:r>
              <a:rPr lang="en-US" dirty="0">
                <a:latin typeface="Calibri Light" panose="020F0302020204030204" pitchFamily="34" charset="0"/>
              </a:rPr>
              <a:t>1</a:t>
            </a:r>
            <a:r>
              <a:rPr lang="en-US" dirty="0" smtClean="0">
                <a:latin typeface="Calibri Light" panose="020F0302020204030204" pitchFamily="34" charset="0"/>
              </a:rPr>
              <a:t>. </a:t>
            </a:r>
            <a:r>
              <a:rPr lang="en-US" dirty="0" err="1" smtClean="0">
                <a:latin typeface="Calibri Light" panose="020F0302020204030204" pitchFamily="34" charset="0"/>
              </a:rPr>
              <a:t>matplotlib</a:t>
            </a:r>
            <a:endParaRPr lang="en-US" dirty="0">
              <a:latin typeface="Calibri Light" panose="020F0302020204030204" pitchFamily="34" charset="0"/>
            </a:endParaRPr>
          </a:p>
        </p:txBody>
      </p:sp>
    </p:spTree>
    <p:extLst>
      <p:ext uri="{BB962C8B-B14F-4D97-AF65-F5344CB8AC3E}">
        <p14:creationId xmlns:p14="http://schemas.microsoft.com/office/powerpoint/2010/main" val="246787647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r>
              <a:rPr lang="en-US" dirty="0" err="1"/>
              <a:t>optparse</a:t>
            </a:r>
            <a:r>
              <a:rPr lang="en-US" dirty="0"/>
              <a:t>: using inputs</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smtClean="0">
                <a:latin typeface="Courier New"/>
                <a:ea typeface="Courier New"/>
                <a:cs typeface="Courier New"/>
                <a:sym typeface="Courier New"/>
              </a:rPr>
              <a:t>(options</a:t>
            </a:r>
            <a:r>
              <a:rPr lang="en" sz="1800" dirty="0">
                <a:latin typeface="Courier New"/>
                <a:ea typeface="Courier New"/>
                <a:cs typeface="Courier New"/>
                <a:sym typeface="Courier New"/>
              </a:rPr>
              <a:t>, args) = parser.parse_args(</a:t>
            </a:r>
            <a:r>
              <a:rPr lang="en" sz="1800" dirty="0" smtClean="0">
                <a:latin typeface="Courier New"/>
                <a:ea typeface="Courier New"/>
                <a:cs typeface="Courier New"/>
                <a:sym typeface="Courier New"/>
              </a:rPr>
              <a:t>)</a:t>
            </a:r>
          </a:p>
          <a:p>
            <a:pPr lvl="0">
              <a:buNone/>
            </a:pPr>
            <a:endParaRPr lang="en-US" sz="1800" dirty="0" smtClean="0">
              <a:latin typeface="Courier New"/>
              <a:ea typeface="Courier New"/>
              <a:cs typeface="Courier New"/>
              <a:sym typeface="Courier New"/>
            </a:endParaRPr>
          </a:p>
          <a:p>
            <a:pPr marL="0" indent="0">
              <a:buNone/>
            </a:pPr>
            <a:r>
              <a:rPr lang="en-US" sz="1800" dirty="0" err="1" smtClean="0">
                <a:latin typeface="Courier New"/>
                <a:ea typeface="Courier New"/>
                <a:cs typeface="Courier New"/>
                <a:sym typeface="Courier New"/>
              </a:rPr>
              <a:t>gene_file</a:t>
            </a:r>
            <a:r>
              <a:rPr lang="en-US" sz="1800" dirty="0" smtClean="0">
                <a:latin typeface="Courier New"/>
                <a:ea typeface="Courier New"/>
                <a:cs typeface="Courier New"/>
                <a:sym typeface="Courier New"/>
              </a:rPr>
              <a:t> = </a:t>
            </a:r>
            <a:r>
              <a:rPr lang="en-US" sz="1800" dirty="0" err="1" smtClean="0">
                <a:latin typeface="Courier New"/>
                <a:ea typeface="Courier New"/>
                <a:cs typeface="Courier New"/>
                <a:sym typeface="Courier New"/>
              </a:rPr>
              <a:t>options.annot</a:t>
            </a:r>
            <a:endParaRPr lang="en-US" sz="1800" dirty="0" smtClean="0">
              <a:latin typeface="Courier New"/>
              <a:ea typeface="Courier New"/>
              <a:cs typeface="Courier New"/>
              <a:sym typeface="Courier New"/>
            </a:endParaRPr>
          </a:p>
          <a:p>
            <a:pPr marL="0" indent="0">
              <a:buNone/>
            </a:pPr>
            <a:endParaRPr lang="en-US" sz="1800" dirty="0">
              <a:latin typeface="Courier New"/>
              <a:ea typeface="Courier New"/>
              <a:cs typeface="Courier New"/>
              <a:sym typeface="Courier New"/>
            </a:endParaRPr>
          </a:p>
          <a:p>
            <a:pPr marL="0" indent="0">
              <a:buNone/>
            </a:pPr>
            <a:r>
              <a:rPr lang="en-US" sz="1800" dirty="0" smtClean="0">
                <a:latin typeface="Courier New"/>
                <a:ea typeface="Courier New"/>
                <a:cs typeface="Courier New"/>
                <a:sym typeface="Courier New"/>
              </a:rPr>
              <a:t>if </a:t>
            </a:r>
            <a:r>
              <a:rPr lang="en-US" sz="1800" dirty="0" err="1" smtClean="0">
                <a:latin typeface="Courier New"/>
                <a:ea typeface="Courier New"/>
                <a:cs typeface="Courier New"/>
                <a:sym typeface="Courier New"/>
              </a:rPr>
              <a:t>options.coding</a:t>
            </a:r>
            <a:r>
              <a:rPr lang="en-US" sz="1800" dirty="0" smtClean="0">
                <a:latin typeface="Courier New"/>
                <a:ea typeface="Courier New"/>
                <a:cs typeface="Courier New"/>
                <a:sym typeface="Courier New"/>
              </a:rPr>
              <a:t> == True:</a:t>
            </a:r>
          </a:p>
          <a:p>
            <a:pPr marL="0" indent="0">
              <a:buNone/>
            </a:pPr>
            <a:r>
              <a:rPr lang="en-US" sz="1800" dirty="0">
                <a:latin typeface="Courier New"/>
                <a:ea typeface="Courier New"/>
                <a:cs typeface="Courier New"/>
                <a:sym typeface="Courier New"/>
              </a:rPr>
              <a:t>	</a:t>
            </a:r>
            <a:r>
              <a:rPr lang="en-US" sz="1800" dirty="0" smtClean="0">
                <a:latin typeface="Courier New"/>
                <a:ea typeface="Courier New"/>
                <a:cs typeface="Courier New"/>
                <a:sym typeface="Courier New"/>
              </a:rPr>
              <a:t>print “Exclude introns from computation”</a:t>
            </a: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8305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606574"/>
      </p:ext>
    </p:extLst>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93988"/>
            <a:ext cx="7772400" cy="1470025"/>
          </a:xfrm>
        </p:spPr>
        <p:txBody>
          <a:bodyPr/>
          <a:lstStyle/>
          <a:p>
            <a:r>
              <a:rPr lang="en-US" dirty="0" smtClean="0">
                <a:latin typeface="Calibri Light" panose="020F0302020204030204" pitchFamily="34" charset="0"/>
              </a:rPr>
              <a:t>3. Learning with </a:t>
            </a:r>
            <a:r>
              <a:rPr lang="en-US" dirty="0" err="1" smtClean="0">
                <a:latin typeface="Calibri Light" panose="020F0302020204030204" pitchFamily="34" charset="0"/>
              </a:rPr>
              <a:t>RaspberryPi</a:t>
            </a:r>
            <a:endParaRPr lang="en-US" dirty="0">
              <a:latin typeface="Calibri Light" panose="020F0302020204030204" pitchFamily="34" charset="0"/>
            </a:endParaRPr>
          </a:p>
        </p:txBody>
      </p:sp>
    </p:spTree>
    <p:extLst>
      <p:ext uri="{BB962C8B-B14F-4D97-AF65-F5344CB8AC3E}">
        <p14:creationId xmlns:p14="http://schemas.microsoft.com/office/powerpoint/2010/main" val="37257296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spberry_Pi_3_Model_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819400"/>
            <a:ext cx="5715000" cy="3762375"/>
          </a:xfrm>
          <a:prstGeom prst="rect">
            <a:avLst/>
          </a:prstGeom>
        </p:spPr>
      </p:pic>
      <p:pic>
        <p:nvPicPr>
          <p:cNvPr id="5" name="Picture 4" descr="Raspberry_Pi_Logo.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914400"/>
            <a:ext cx="2540000" cy="3213100"/>
          </a:xfrm>
          <a:prstGeom prst="rect">
            <a:avLst/>
          </a:prstGeom>
        </p:spPr>
      </p:pic>
    </p:spTree>
    <p:extLst>
      <p:ext uri="{BB962C8B-B14F-4D97-AF65-F5344CB8AC3E}">
        <p14:creationId xmlns:p14="http://schemas.microsoft.com/office/powerpoint/2010/main" val="4131499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spberry_Pi_3_Model_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819400"/>
            <a:ext cx="5715000" cy="3762375"/>
          </a:xfrm>
          <a:prstGeom prst="rect">
            <a:avLst/>
          </a:prstGeom>
        </p:spPr>
      </p:pic>
      <p:pic>
        <p:nvPicPr>
          <p:cNvPr id="5" name="Picture 4" descr="Raspberry_Pi_Logo.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914400"/>
            <a:ext cx="2540000" cy="3213100"/>
          </a:xfrm>
          <a:prstGeom prst="rect">
            <a:avLst/>
          </a:prstGeom>
        </p:spPr>
      </p:pic>
      <p:sp>
        <p:nvSpPr>
          <p:cNvPr id="2" name="Left Arrow 1"/>
          <p:cNvSpPr/>
          <p:nvPr/>
        </p:nvSpPr>
        <p:spPr>
          <a:xfrm rot="18313024">
            <a:off x="7417404" y="2280443"/>
            <a:ext cx="914400" cy="35092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946870" y="1524000"/>
            <a:ext cx="1219200" cy="369332"/>
          </a:xfrm>
          <a:prstGeom prst="rect">
            <a:avLst/>
          </a:prstGeom>
          <a:noFill/>
        </p:spPr>
        <p:txBody>
          <a:bodyPr wrap="square" rtlCol="0">
            <a:spAutoFit/>
          </a:bodyPr>
          <a:lstStyle/>
          <a:p>
            <a:r>
              <a:rPr lang="en-US" dirty="0" smtClean="0"/>
              <a:t>USB Ports</a:t>
            </a:r>
            <a:endParaRPr lang="en-US" dirty="0"/>
          </a:p>
        </p:txBody>
      </p:sp>
      <p:sp>
        <p:nvSpPr>
          <p:cNvPr id="6" name="TextBox 5"/>
          <p:cNvSpPr txBox="1"/>
          <p:nvPr/>
        </p:nvSpPr>
        <p:spPr>
          <a:xfrm>
            <a:off x="7924800" y="4800600"/>
            <a:ext cx="1219200" cy="923330"/>
          </a:xfrm>
          <a:prstGeom prst="rect">
            <a:avLst/>
          </a:prstGeom>
          <a:noFill/>
        </p:spPr>
        <p:txBody>
          <a:bodyPr wrap="square" rtlCol="0">
            <a:spAutoFit/>
          </a:bodyPr>
          <a:lstStyle/>
          <a:p>
            <a:r>
              <a:rPr lang="en-US" dirty="0" smtClean="0"/>
              <a:t>Ethernet</a:t>
            </a:r>
          </a:p>
          <a:p>
            <a:r>
              <a:rPr lang="en-US" dirty="0" err="1" smtClean="0"/>
              <a:t>WiFi</a:t>
            </a:r>
            <a:endParaRPr lang="en-US" dirty="0" smtClean="0"/>
          </a:p>
          <a:p>
            <a:r>
              <a:rPr lang="en-US" dirty="0" smtClean="0"/>
              <a:t>Bluetooth</a:t>
            </a:r>
            <a:endParaRPr lang="en-US" dirty="0"/>
          </a:p>
        </p:txBody>
      </p:sp>
      <p:sp>
        <p:nvSpPr>
          <p:cNvPr id="7" name="Left Arrow 6"/>
          <p:cNvSpPr/>
          <p:nvPr/>
        </p:nvSpPr>
        <p:spPr>
          <a:xfrm>
            <a:off x="7848600" y="5791200"/>
            <a:ext cx="914400" cy="35092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13633649">
            <a:off x="1810879" y="2031903"/>
            <a:ext cx="914400" cy="35092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219200" y="1295400"/>
            <a:ext cx="1219200" cy="369332"/>
          </a:xfrm>
          <a:prstGeom prst="rect">
            <a:avLst/>
          </a:prstGeom>
          <a:noFill/>
        </p:spPr>
        <p:txBody>
          <a:bodyPr wrap="square" rtlCol="0">
            <a:spAutoFit/>
          </a:bodyPr>
          <a:lstStyle/>
          <a:p>
            <a:r>
              <a:rPr lang="en-US" dirty="0" smtClean="0"/>
              <a:t>GPIO Pins</a:t>
            </a:r>
            <a:endParaRPr lang="en-US" dirty="0"/>
          </a:p>
        </p:txBody>
      </p:sp>
    </p:spTree>
    <p:extLst>
      <p:ext uri="{BB962C8B-B14F-4D97-AF65-F5344CB8AC3E}">
        <p14:creationId xmlns:p14="http://schemas.microsoft.com/office/powerpoint/2010/main" val="12988649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20817_00353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600"/>
            <a:ext cx="8305800" cy="6229350"/>
          </a:xfrm>
          <a:prstGeom prst="rect">
            <a:avLst/>
          </a:prstGeom>
        </p:spPr>
      </p:pic>
    </p:spTree>
    <p:extLst>
      <p:ext uri="{BB962C8B-B14F-4D97-AF65-F5344CB8AC3E}">
        <p14:creationId xmlns:p14="http://schemas.microsoft.com/office/powerpoint/2010/main" val="24050372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aspberry pi LED Flashing Project for kids and beginner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838200"/>
            <a:ext cx="8633180" cy="4856163"/>
          </a:xfrm>
          <a:prstGeom prst="rect">
            <a:avLst/>
          </a:prstGeom>
        </p:spPr>
      </p:pic>
    </p:spTree>
    <p:extLst>
      <p:ext uri="{BB962C8B-B14F-4D97-AF65-F5344CB8AC3E}">
        <p14:creationId xmlns:p14="http://schemas.microsoft.com/office/powerpoint/2010/main" val="366487749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repeatCount="indefinite"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nake_game_pi.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457200"/>
            <a:ext cx="5867399" cy="5867400"/>
          </a:xfrm>
          <a:prstGeom prst="rect">
            <a:avLst/>
          </a:prstGeom>
        </p:spPr>
      </p:pic>
    </p:spTree>
    <p:extLst>
      <p:ext uri="{BB962C8B-B14F-4D97-AF65-F5344CB8AC3E}">
        <p14:creationId xmlns:p14="http://schemas.microsoft.com/office/powerpoint/2010/main" val="113885636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repeatCount="indefinite"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012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990600"/>
            <a:ext cx="8305801" cy="4672013"/>
          </a:xfrm>
          <a:prstGeom prst="rect">
            <a:avLst/>
          </a:prstGeom>
        </p:spPr>
      </p:pic>
    </p:spTree>
    <p:extLst>
      <p:ext uri="{BB962C8B-B14F-4D97-AF65-F5344CB8AC3E}">
        <p14:creationId xmlns:p14="http://schemas.microsoft.com/office/powerpoint/2010/main" val="46779149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repeatCount="indefinite"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a:t>
            </a:r>
            <a:endParaRPr lang="en-US" dirty="0"/>
          </a:p>
        </p:txBody>
      </p:sp>
      <p:sp>
        <p:nvSpPr>
          <p:cNvPr id="3" name="Content Placeholder 2"/>
          <p:cNvSpPr>
            <a:spLocks noGrp="1"/>
          </p:cNvSpPr>
          <p:nvPr>
            <p:ph idx="1"/>
          </p:nvPr>
        </p:nvSpPr>
        <p:spPr/>
        <p:txBody>
          <a:bodyPr/>
          <a:lstStyle/>
          <a:p>
            <a:r>
              <a:rPr lang="en-US" dirty="0" smtClean="0">
                <a:latin typeface="Arial"/>
                <a:cs typeface="Arial"/>
              </a:rPr>
              <a:t>35$ for computer itself</a:t>
            </a:r>
          </a:p>
          <a:p>
            <a:r>
              <a:rPr lang="en-US" dirty="0" smtClean="0">
                <a:latin typeface="Arial"/>
                <a:cs typeface="Arial"/>
              </a:rPr>
              <a:t>~50-75$ for beginner kits (breadboard, wires, accessories, </a:t>
            </a:r>
            <a:r>
              <a:rPr lang="en-US" dirty="0" err="1" smtClean="0">
                <a:latin typeface="Arial"/>
                <a:cs typeface="Arial"/>
              </a:rPr>
              <a:t>etc</a:t>
            </a:r>
            <a:r>
              <a:rPr lang="en-US" dirty="0" smtClean="0">
                <a:latin typeface="Arial"/>
                <a:cs typeface="Arial"/>
              </a:rPr>
              <a:t>)</a:t>
            </a:r>
          </a:p>
          <a:p>
            <a:r>
              <a:rPr lang="en-US" dirty="0" smtClean="0">
                <a:latin typeface="Arial"/>
                <a:cs typeface="Arial"/>
              </a:rPr>
              <a:t>Multitude of lesson plans and tutorials online to help learn python and to build cool projects</a:t>
            </a:r>
          </a:p>
          <a:p>
            <a:endParaRPr lang="en-US" dirty="0">
              <a:latin typeface="Arial"/>
              <a:cs typeface="Arial"/>
            </a:endParaRPr>
          </a:p>
        </p:txBody>
      </p:sp>
    </p:spTree>
    <p:extLst>
      <p:ext uri="{BB962C8B-B14F-4D97-AF65-F5344CB8AC3E}">
        <p14:creationId xmlns:p14="http://schemas.microsoft.com/office/powerpoint/2010/main" val="2720086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Purpose: </a:t>
            </a:r>
            <a:r>
              <a:rPr lang="en-US" dirty="0" smtClean="0"/>
              <a:t>Graphing and visualization of data:</a:t>
            </a:r>
          </a:p>
          <a:p>
            <a:pPr marL="914400" lvl="1" indent="-514350">
              <a:buFont typeface="+mj-lt"/>
              <a:buAutoNum type="arabicPeriod"/>
            </a:pPr>
            <a:r>
              <a:rPr lang="en-US" dirty="0" smtClean="0"/>
              <a:t>Plots</a:t>
            </a:r>
          </a:p>
          <a:p>
            <a:pPr marL="914400" lvl="1" indent="-514350">
              <a:buFont typeface="+mj-lt"/>
              <a:buAutoNum type="arabicPeriod"/>
            </a:pPr>
            <a:r>
              <a:rPr lang="en-US" dirty="0"/>
              <a:t>H</a:t>
            </a:r>
            <a:r>
              <a:rPr lang="en-US" dirty="0" smtClean="0"/>
              <a:t>istograms</a:t>
            </a:r>
          </a:p>
          <a:p>
            <a:pPr marL="914400" lvl="1" indent="-514350">
              <a:buFont typeface="+mj-lt"/>
              <a:buAutoNum type="arabicPeriod"/>
            </a:pPr>
            <a:r>
              <a:rPr lang="en-US" dirty="0" err="1" smtClean="0"/>
              <a:t>Barplots</a:t>
            </a:r>
            <a:r>
              <a:rPr lang="en-US" dirty="0" smtClean="0"/>
              <a:t>, </a:t>
            </a:r>
            <a:r>
              <a:rPr lang="en-US" dirty="0" err="1" smtClean="0"/>
              <a:t>etc</a:t>
            </a:r>
            <a:r>
              <a:rPr lang="en-US" sz="2000" dirty="0"/>
              <a:t>	</a:t>
            </a:r>
            <a:endParaRPr lang="en-US" sz="2000" dirty="0" smtClean="0"/>
          </a:p>
          <a:p>
            <a:pPr marL="914400" lvl="1" indent="-514350">
              <a:buFont typeface="+mj-lt"/>
              <a:buAutoNum type="arabicPeriod"/>
            </a:pPr>
            <a:endParaRPr lang="en-US" sz="2000" dirty="0"/>
          </a:p>
          <a:p>
            <a:pPr marL="0" indent="0">
              <a:buNone/>
            </a:pPr>
            <a:r>
              <a:rPr lang="en-US" sz="2400" dirty="0" smtClean="0"/>
              <a:t>Say goodbye to figure generation using Excel</a:t>
            </a:r>
            <a:endParaRPr lang="en-US" sz="2400" dirty="0"/>
          </a:p>
        </p:txBody>
      </p:sp>
    </p:spTree>
    <p:extLst>
      <p:ext uri="{BB962C8B-B14F-4D97-AF65-F5344CB8AC3E}">
        <p14:creationId xmlns:p14="http://schemas.microsoft.com/office/powerpoint/2010/main" val="3934910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matplotlib</a:t>
            </a:r>
            <a:endParaRPr lang="en-US" dirty="0"/>
          </a:p>
        </p:txBody>
      </p:sp>
      <p:sp>
        <p:nvSpPr>
          <p:cNvPr id="3" name="Content Placeholder 2"/>
          <p:cNvSpPr>
            <a:spLocks noGrp="1"/>
          </p:cNvSpPr>
          <p:nvPr>
            <p:ph idx="1"/>
          </p:nvPr>
        </p:nvSpPr>
        <p:spPr/>
        <p:txBody>
          <a:bodyPr>
            <a:normAutofit/>
          </a:bodyPr>
          <a:lstStyle/>
          <a:p>
            <a:r>
              <a:rPr lang="en-US" b="1" dirty="0" smtClean="0"/>
              <a:t>Problem:</a:t>
            </a:r>
            <a:endParaRPr lang="en-US" dirty="0"/>
          </a:p>
          <a:p>
            <a:pPr lvl="1"/>
            <a:r>
              <a:rPr lang="en-US" dirty="0" smtClean="0"/>
              <a:t>You want to plot the expression of </a:t>
            </a:r>
            <a:r>
              <a:rPr lang="en-US" i="1" dirty="0" smtClean="0"/>
              <a:t>YFG</a:t>
            </a:r>
            <a:r>
              <a:rPr lang="en-US" dirty="0" smtClean="0"/>
              <a:t> over five different time points in your dataset. You want to also to compare this time course to that of </a:t>
            </a:r>
            <a:r>
              <a:rPr lang="en-US" i="1" dirty="0" smtClean="0"/>
              <a:t>YFHKG</a:t>
            </a:r>
            <a:r>
              <a:rPr lang="en-US" dirty="0" smtClean="0"/>
              <a:t>.</a:t>
            </a:r>
          </a:p>
        </p:txBody>
      </p:sp>
    </p:spTree>
    <p:extLst>
      <p:ext uri="{BB962C8B-B14F-4D97-AF65-F5344CB8AC3E}">
        <p14:creationId xmlns:p14="http://schemas.microsoft.com/office/powerpoint/2010/main" val="2981365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 dirty="0"/>
              <a:t>Example: </a:t>
            </a:r>
            <a:r>
              <a:rPr lang="en-US" dirty="0">
                <a:latin typeface="Calibri"/>
                <a:ea typeface="Courier New"/>
                <a:cs typeface="Calibri"/>
                <a:sym typeface="Courier New"/>
              </a:rPr>
              <a:t>P</a:t>
            </a:r>
            <a:r>
              <a:rPr lang="en-US" dirty="0" smtClean="0">
                <a:latin typeface="Calibri"/>
                <a:ea typeface="Courier New"/>
                <a:cs typeface="Calibri"/>
                <a:sym typeface="Courier New"/>
              </a:rPr>
              <a:t>lotting Lines</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rgbClr val="0070C0"/>
                </a:solidFill>
                <a:latin typeface="Courier New"/>
                <a:ea typeface="Courier New"/>
                <a:cs typeface="Courier New"/>
                <a:sym typeface="Courier New"/>
              </a:rPr>
              <a:t>%</a:t>
            </a:r>
            <a:r>
              <a:rPr lang="en" sz="1800" dirty="0">
                <a:latin typeface="Courier New"/>
                <a:ea typeface="Courier New"/>
                <a:cs typeface="Courier New"/>
                <a:sym typeface="Courier New"/>
              </a:rPr>
              <a:t>matplotlib inline</a:t>
            </a:r>
          </a:p>
          <a:p>
            <a:pPr lvl="0">
              <a:buNone/>
            </a:pPr>
            <a:r>
              <a:rPr lang="en" sz="1800" dirty="0" smtClean="0">
                <a:solidFill>
                  <a:srgbClr val="0070C0"/>
                </a:solidFill>
                <a:latin typeface="Courier New"/>
                <a:ea typeface="Courier New"/>
                <a:cs typeface="Courier New"/>
                <a:sym typeface="Courier New"/>
              </a:rPr>
              <a:t>import</a:t>
            </a:r>
            <a:r>
              <a:rPr lang="en" sz="1800" dirty="0" smtClean="0">
                <a:latin typeface="Courier New"/>
                <a:ea typeface="Courier New"/>
                <a:cs typeface="Courier New"/>
                <a:sym typeface="Courier New"/>
              </a:rPr>
              <a:t> </a:t>
            </a:r>
            <a:r>
              <a:rPr lang="en-US" sz="1800" dirty="0" err="1" smtClean="0">
                <a:latin typeface="Courier New"/>
                <a:ea typeface="Courier New"/>
                <a:cs typeface="Courier New"/>
                <a:sym typeface="Courier New"/>
              </a:rPr>
              <a:t>matplotlib.pyplot</a:t>
            </a:r>
            <a:r>
              <a:rPr lang="en-US" sz="1800" dirty="0" smtClean="0">
                <a:latin typeface="Courier New"/>
                <a:ea typeface="Courier New"/>
                <a:cs typeface="Courier New"/>
                <a:sym typeface="Courier New"/>
              </a:rPr>
              <a:t> </a:t>
            </a:r>
            <a:r>
              <a:rPr lang="en-US" sz="1800" dirty="0" smtClean="0">
                <a:solidFill>
                  <a:srgbClr val="0070C0"/>
                </a:solidFill>
                <a:latin typeface="Courier New"/>
                <a:ea typeface="Courier New"/>
                <a:cs typeface="Courier New"/>
                <a:sym typeface="Courier New"/>
              </a:rPr>
              <a:t>as</a:t>
            </a:r>
            <a:r>
              <a:rPr lang="en-US" sz="1800" dirty="0" smtClean="0">
                <a:latin typeface="Courier New"/>
                <a:ea typeface="Courier New"/>
                <a:cs typeface="Courier New"/>
                <a:sym typeface="Courier New"/>
              </a:rPr>
              <a:t> </a:t>
            </a:r>
            <a:r>
              <a:rPr lang="en-US" sz="1800" dirty="0" err="1" smtClean="0">
                <a:latin typeface="Courier New"/>
                <a:ea typeface="Courier New"/>
                <a:cs typeface="Courier New"/>
                <a:sym typeface="Courier New"/>
              </a:rPr>
              <a:t>plt</a:t>
            </a:r>
            <a:endParaRPr lang="en" sz="1800" dirty="0">
              <a:latin typeface="Courier New"/>
              <a:ea typeface="Courier New"/>
              <a:cs typeface="Courier New"/>
              <a:sym typeface="Courier New"/>
            </a:endParaRPr>
          </a:p>
          <a:p>
            <a:endParaRPr lang="en-US" sz="1800" dirty="0" smtClean="0">
              <a:latin typeface="Courier New"/>
              <a:ea typeface="Courier New"/>
              <a:cs typeface="Courier New"/>
              <a:sym typeface="Courier New"/>
            </a:endParaRPr>
          </a:p>
          <a:p>
            <a:pPr marL="0" indent="0">
              <a:buNone/>
            </a:pPr>
            <a:r>
              <a:rPr lang="en-US" sz="1800" dirty="0" smtClean="0">
                <a:latin typeface="Courier New"/>
                <a:ea typeface="Courier New"/>
                <a:cs typeface="Courier New"/>
                <a:sym typeface="Courier New"/>
              </a:rPr>
              <a:t>days = [10, 20, 30, 40, 50]</a:t>
            </a:r>
          </a:p>
          <a:p>
            <a:pPr marL="0" indent="0">
              <a:buNone/>
            </a:pPr>
            <a:r>
              <a:rPr lang="en-US" sz="1800" dirty="0" smtClean="0">
                <a:latin typeface="Courier New"/>
                <a:ea typeface="Courier New"/>
                <a:cs typeface="Courier New"/>
                <a:sym typeface="Courier New"/>
              </a:rPr>
              <a:t>YFG = [2500, 2600, 3000, 4000, 2455]</a:t>
            </a:r>
          </a:p>
          <a:p>
            <a:pPr marL="0" indent="0">
              <a:buNone/>
            </a:pPr>
            <a:r>
              <a:rPr lang="en-US" sz="1800" dirty="0" smtClean="0">
                <a:latin typeface="Courier New"/>
                <a:ea typeface="Courier New"/>
                <a:cs typeface="Courier New"/>
                <a:sym typeface="Courier New"/>
              </a:rPr>
              <a:t>YFHKG = [1100, 1300, 1275, 1567, 1212]</a:t>
            </a:r>
            <a:endParaRPr lang="en" sz="1800" dirty="0">
              <a:latin typeface="Courier New"/>
              <a:ea typeface="Courier New"/>
              <a:cs typeface="Courier New"/>
              <a:sym typeface="Courier New"/>
            </a:endParaRPr>
          </a:p>
          <a:p>
            <a:pPr marL="0" indent="0">
              <a:buNone/>
            </a:pPr>
            <a:endParaRPr lang="en-US" sz="1800" b="1" dirty="0" smtClean="0">
              <a:latin typeface="Courier New"/>
              <a:ea typeface="Courier New"/>
              <a:cs typeface="Courier New"/>
              <a:sym typeface="Courier New"/>
            </a:endParaRPr>
          </a:p>
          <a:p>
            <a:pPr marL="0" indent="0">
              <a:buNone/>
            </a:pPr>
            <a:r>
              <a:rPr lang="en-US" sz="1800" b="1" dirty="0" err="1" smtClean="0">
                <a:latin typeface="Courier New"/>
                <a:ea typeface="Courier New"/>
                <a:cs typeface="Courier New"/>
                <a:sym typeface="Courier New"/>
              </a:rPr>
              <a:t>plt.plot</a:t>
            </a:r>
            <a:r>
              <a:rPr lang="en-US" sz="1800" b="1" dirty="0" smtClean="0">
                <a:latin typeface="Courier New"/>
                <a:ea typeface="Courier New"/>
                <a:cs typeface="Courier New"/>
                <a:sym typeface="Courier New"/>
              </a:rPr>
              <a:t>(days, YFG)</a:t>
            </a:r>
          </a:p>
          <a:p>
            <a:pPr marL="0" indent="0">
              <a:buNone/>
            </a:pPr>
            <a:r>
              <a:rPr lang="en-US" sz="1800" b="1" dirty="0" err="1" smtClean="0">
                <a:latin typeface="Courier New"/>
                <a:ea typeface="Courier New"/>
                <a:cs typeface="Courier New"/>
                <a:sym typeface="Courier New"/>
              </a:rPr>
              <a:t>plt.plot</a:t>
            </a:r>
            <a:r>
              <a:rPr lang="en-US" sz="1800" b="1" dirty="0" smtClean="0">
                <a:latin typeface="Courier New"/>
                <a:ea typeface="Courier New"/>
                <a:cs typeface="Courier New"/>
                <a:sym typeface="Courier New"/>
              </a:rPr>
              <a:t>(days, YFHKG)</a:t>
            </a:r>
          </a:p>
          <a:p>
            <a:pPr marL="0" indent="0">
              <a:buNone/>
            </a:pPr>
            <a:r>
              <a:rPr lang="en-US" sz="1800" dirty="0" err="1" smtClean="0">
                <a:latin typeface="Courier New"/>
                <a:ea typeface="Courier New"/>
                <a:cs typeface="Courier New"/>
                <a:sym typeface="Courier New"/>
              </a:rPr>
              <a:t>plt.show</a:t>
            </a:r>
            <a:r>
              <a:rPr lang="en-US" sz="1800" dirty="0" smtClean="0">
                <a:latin typeface="Courier New"/>
                <a:ea typeface="Courier New"/>
                <a:cs typeface="Courier New"/>
                <a:sym typeface="Courier New"/>
              </a:rPr>
              <a:t>()</a:t>
            </a:r>
          </a:p>
          <a:p>
            <a:pPr marL="0" indent="0">
              <a:buNone/>
            </a:pPr>
            <a:endParaRPr lang="en-US" sz="1800" dirty="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5638800" cy="350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448566"/>
      </p:ext>
    </p:extLst>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Result</a:t>
            </a:r>
            <a:endParaRPr lang="en-US" dirty="0"/>
          </a:p>
        </p:txBody>
      </p:sp>
      <p:pic>
        <p:nvPicPr>
          <p:cNvPr id="4" name="Picture 3" descr="FMAAAAASUVORK5CYI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133600"/>
            <a:ext cx="4889500" cy="3251200"/>
          </a:xfrm>
          <a:prstGeom prst="rect">
            <a:avLst/>
          </a:prstGeom>
        </p:spPr>
      </p:pic>
    </p:spTree>
    <p:extLst>
      <p:ext uri="{BB962C8B-B14F-4D97-AF65-F5344CB8AC3E}">
        <p14:creationId xmlns:p14="http://schemas.microsoft.com/office/powerpoint/2010/main" val="394607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buNone/>
            </a:pPr>
            <a:r>
              <a:rPr lang="en" dirty="0"/>
              <a:t>Example: </a:t>
            </a:r>
            <a:r>
              <a:rPr lang="en-US" dirty="0" smtClean="0">
                <a:latin typeface="Calibri"/>
                <a:ea typeface="Courier New"/>
                <a:cs typeface="Calibri"/>
                <a:sym typeface="Courier New"/>
              </a:rPr>
              <a:t>Labeling Axes</a:t>
            </a:r>
            <a:endParaRPr lang="en" dirty="0">
              <a:latin typeface="Calibri"/>
              <a:ea typeface="Courier New"/>
              <a:cs typeface="Calibri"/>
              <a:sym typeface="Courier New"/>
            </a:endParaRPr>
          </a:p>
        </p:txBody>
      </p:sp>
      <p:sp>
        <p:nvSpPr>
          <p:cNvPr id="107" name="Shape 107"/>
          <p:cNvSpPr txBox="1">
            <a:spLocks noGrp="1"/>
          </p:cNvSpPr>
          <p:nvPr>
            <p:ph idx="1"/>
          </p:nvPr>
        </p:nvSpPr>
        <p:spPr>
          <a:prstGeom prst="rect">
            <a:avLst/>
          </a:prstGeom>
          <a:ln>
            <a:noFill/>
          </a:ln>
        </p:spPr>
        <p:txBody>
          <a:bodyPr lIns="91425" tIns="91425" rIns="91425" bIns="91425" anchor="t" anchorCtr="0">
            <a:noAutofit/>
          </a:bodyPr>
          <a:lstStyle/>
          <a:p>
            <a:pPr lvl="0">
              <a:buNone/>
            </a:pPr>
            <a:r>
              <a:rPr lang="en" sz="1800" dirty="0">
                <a:solidFill>
                  <a:srgbClr val="0070C0"/>
                </a:solidFill>
                <a:latin typeface="Courier New"/>
                <a:ea typeface="Courier New"/>
                <a:cs typeface="Courier New"/>
                <a:sym typeface="Courier New"/>
              </a:rPr>
              <a:t>%</a:t>
            </a:r>
            <a:r>
              <a:rPr lang="en" sz="1800" dirty="0">
                <a:latin typeface="Courier New"/>
                <a:ea typeface="Courier New"/>
                <a:cs typeface="Courier New"/>
                <a:sym typeface="Courier New"/>
              </a:rPr>
              <a:t>matplotlib inline</a:t>
            </a:r>
          </a:p>
          <a:p>
            <a:pPr lvl="0">
              <a:buNone/>
            </a:pPr>
            <a:r>
              <a:rPr lang="en" sz="1800" dirty="0" smtClean="0">
                <a:solidFill>
                  <a:srgbClr val="0070C0"/>
                </a:solidFill>
                <a:latin typeface="Courier New"/>
                <a:ea typeface="Courier New"/>
                <a:cs typeface="Courier New"/>
                <a:sym typeface="Courier New"/>
              </a:rPr>
              <a:t>import</a:t>
            </a:r>
            <a:r>
              <a:rPr lang="en" sz="1800" dirty="0" smtClean="0">
                <a:latin typeface="Courier New"/>
                <a:ea typeface="Courier New"/>
                <a:cs typeface="Courier New"/>
                <a:sym typeface="Courier New"/>
              </a:rPr>
              <a:t> </a:t>
            </a:r>
            <a:r>
              <a:rPr lang="en-US" sz="1800" dirty="0" err="1" smtClean="0">
                <a:latin typeface="Courier New"/>
                <a:ea typeface="Courier New"/>
                <a:cs typeface="Courier New"/>
                <a:sym typeface="Courier New"/>
              </a:rPr>
              <a:t>matplotlib.pyplot</a:t>
            </a:r>
            <a:r>
              <a:rPr lang="en-US" sz="1800" dirty="0" smtClean="0">
                <a:latin typeface="Courier New"/>
                <a:ea typeface="Courier New"/>
                <a:cs typeface="Courier New"/>
                <a:sym typeface="Courier New"/>
              </a:rPr>
              <a:t> </a:t>
            </a:r>
            <a:r>
              <a:rPr lang="en-US" sz="1800" dirty="0" smtClean="0">
                <a:solidFill>
                  <a:srgbClr val="0070C0"/>
                </a:solidFill>
                <a:latin typeface="Courier New"/>
                <a:ea typeface="Courier New"/>
                <a:cs typeface="Courier New"/>
                <a:sym typeface="Courier New"/>
              </a:rPr>
              <a:t>as</a:t>
            </a:r>
            <a:r>
              <a:rPr lang="en-US" sz="1800" dirty="0" smtClean="0">
                <a:latin typeface="Courier New"/>
                <a:ea typeface="Courier New"/>
                <a:cs typeface="Courier New"/>
                <a:sym typeface="Courier New"/>
              </a:rPr>
              <a:t> </a:t>
            </a:r>
            <a:r>
              <a:rPr lang="en-US" sz="1800" dirty="0" err="1" smtClean="0">
                <a:latin typeface="Courier New"/>
                <a:ea typeface="Courier New"/>
                <a:cs typeface="Courier New"/>
                <a:sym typeface="Courier New"/>
              </a:rPr>
              <a:t>plt</a:t>
            </a:r>
            <a:endParaRPr lang="en" sz="1800" dirty="0">
              <a:latin typeface="Courier New"/>
              <a:ea typeface="Courier New"/>
              <a:cs typeface="Courier New"/>
              <a:sym typeface="Courier New"/>
            </a:endParaRPr>
          </a:p>
          <a:p>
            <a:endParaRPr lang="en-US" sz="1800" dirty="0" smtClean="0">
              <a:latin typeface="Courier New"/>
              <a:ea typeface="Courier New"/>
              <a:cs typeface="Courier New"/>
              <a:sym typeface="Courier New"/>
            </a:endParaRPr>
          </a:p>
          <a:p>
            <a:pPr marL="0" indent="0">
              <a:buNone/>
            </a:pPr>
            <a:r>
              <a:rPr lang="en-US" sz="1800" dirty="0" smtClean="0">
                <a:latin typeface="Courier New"/>
                <a:ea typeface="Courier New"/>
                <a:cs typeface="Courier New"/>
                <a:sym typeface="Courier New"/>
              </a:rPr>
              <a:t>days = [10, 20, 30, 40, 50]</a:t>
            </a:r>
          </a:p>
          <a:p>
            <a:pPr marL="0" indent="0">
              <a:buNone/>
            </a:pPr>
            <a:r>
              <a:rPr lang="en-US" sz="1800" dirty="0" smtClean="0">
                <a:latin typeface="Courier New"/>
                <a:ea typeface="Courier New"/>
                <a:cs typeface="Courier New"/>
                <a:sym typeface="Courier New"/>
              </a:rPr>
              <a:t>YFG = [2500, 2600, 3000, 4000, 2455]</a:t>
            </a:r>
          </a:p>
          <a:p>
            <a:pPr marL="0" indent="0">
              <a:buNone/>
            </a:pPr>
            <a:r>
              <a:rPr lang="en-US" sz="1800" dirty="0" smtClean="0">
                <a:latin typeface="Courier New"/>
                <a:ea typeface="Courier New"/>
                <a:cs typeface="Courier New"/>
                <a:sym typeface="Courier New"/>
              </a:rPr>
              <a:t>YFHKG = [1100, 1300, 1275, 1567, 1212]</a:t>
            </a:r>
            <a:endParaRPr lang="en" sz="1800" dirty="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r>
              <a:rPr lang="en-US" sz="1800" dirty="0" err="1" smtClean="0">
                <a:latin typeface="Courier New"/>
                <a:ea typeface="Courier New"/>
                <a:cs typeface="Courier New"/>
                <a:sym typeface="Courier New"/>
              </a:rPr>
              <a:t>plt.plot</a:t>
            </a:r>
            <a:r>
              <a:rPr lang="en-US" sz="1800" dirty="0" smtClean="0">
                <a:latin typeface="Courier New"/>
                <a:ea typeface="Courier New"/>
                <a:cs typeface="Courier New"/>
                <a:sym typeface="Courier New"/>
              </a:rPr>
              <a:t>(days, YFG)</a:t>
            </a:r>
          </a:p>
          <a:p>
            <a:pPr marL="0" indent="0">
              <a:buNone/>
            </a:pPr>
            <a:r>
              <a:rPr lang="en-US" sz="1800" dirty="0" err="1" smtClean="0">
                <a:latin typeface="Courier New"/>
                <a:ea typeface="Courier New"/>
                <a:cs typeface="Courier New"/>
                <a:sym typeface="Courier New"/>
              </a:rPr>
              <a:t>plt.plot</a:t>
            </a:r>
            <a:r>
              <a:rPr lang="en-US" sz="1800" dirty="0" smtClean="0">
                <a:latin typeface="Courier New"/>
                <a:ea typeface="Courier New"/>
                <a:cs typeface="Courier New"/>
                <a:sym typeface="Courier New"/>
              </a:rPr>
              <a:t>(days, YFHKG)</a:t>
            </a:r>
          </a:p>
          <a:p>
            <a:pPr marL="0" indent="0">
              <a:buNone/>
            </a:pPr>
            <a:r>
              <a:rPr lang="en-US" sz="1800" b="1" dirty="0" err="1" smtClean="0">
                <a:latin typeface="Courier New"/>
                <a:ea typeface="Courier New"/>
                <a:cs typeface="Courier New"/>
                <a:sym typeface="Courier New"/>
              </a:rPr>
              <a:t>plt.xlabel</a:t>
            </a:r>
            <a:r>
              <a:rPr lang="en-US" sz="1800" b="1" dirty="0">
                <a:latin typeface="Courier New"/>
                <a:ea typeface="Courier New"/>
                <a:cs typeface="Courier New"/>
                <a:sym typeface="Courier New"/>
              </a:rPr>
              <a:t>("# of Days")</a:t>
            </a:r>
          </a:p>
          <a:p>
            <a:pPr marL="0" indent="0">
              <a:buNone/>
            </a:pPr>
            <a:r>
              <a:rPr lang="en-US" sz="1800" b="1" dirty="0" err="1">
                <a:latin typeface="Courier New"/>
                <a:ea typeface="Courier New"/>
                <a:cs typeface="Courier New"/>
                <a:sym typeface="Courier New"/>
              </a:rPr>
              <a:t>plt.ylabel</a:t>
            </a:r>
            <a:r>
              <a:rPr lang="en-US" sz="1800" b="1" dirty="0">
                <a:latin typeface="Courier New"/>
                <a:ea typeface="Courier New"/>
                <a:cs typeface="Courier New"/>
                <a:sym typeface="Courier New"/>
              </a:rPr>
              <a:t>("Gene Expression (FPKM)")</a:t>
            </a:r>
            <a:endParaRPr lang="en-US" sz="1800" b="1" dirty="0" smtClean="0">
              <a:latin typeface="Courier New"/>
              <a:ea typeface="Courier New"/>
              <a:cs typeface="Courier New"/>
              <a:sym typeface="Courier New"/>
            </a:endParaRPr>
          </a:p>
          <a:p>
            <a:pPr marL="0" indent="0">
              <a:buNone/>
            </a:pPr>
            <a:r>
              <a:rPr lang="en-US" sz="1800" b="1" dirty="0" err="1">
                <a:latin typeface="Courier New"/>
                <a:ea typeface="Courier New"/>
                <a:cs typeface="Courier New"/>
                <a:sym typeface="Courier New"/>
              </a:rPr>
              <a:t>plt.title</a:t>
            </a:r>
            <a:r>
              <a:rPr lang="en-US" sz="1800" b="1" dirty="0" smtClean="0">
                <a:latin typeface="Courier New"/>
                <a:ea typeface="Courier New"/>
                <a:cs typeface="Courier New"/>
                <a:sym typeface="Courier New"/>
              </a:rPr>
              <a:t>(”Expression of YFG and YFHKG Over Time"</a:t>
            </a:r>
            <a:r>
              <a:rPr lang="en-US" sz="1800" b="1" dirty="0">
                <a:latin typeface="Courier New"/>
                <a:ea typeface="Courier New"/>
                <a:cs typeface="Courier New"/>
                <a:sym typeface="Courier New"/>
              </a:rPr>
              <a:t>)</a:t>
            </a:r>
            <a:endParaRPr lang="en-US" sz="1800" b="1" dirty="0" smtClean="0">
              <a:latin typeface="Courier New"/>
              <a:ea typeface="Courier New"/>
              <a:cs typeface="Courier New"/>
              <a:sym typeface="Courier New"/>
            </a:endParaRPr>
          </a:p>
          <a:p>
            <a:pPr marL="0" indent="0">
              <a:buNone/>
            </a:pPr>
            <a:r>
              <a:rPr lang="en-US" sz="1800" dirty="0" err="1" smtClean="0">
                <a:latin typeface="Courier New"/>
                <a:ea typeface="Courier New"/>
                <a:cs typeface="Courier New"/>
                <a:sym typeface="Courier New"/>
              </a:rPr>
              <a:t>plt.show</a:t>
            </a:r>
            <a:r>
              <a:rPr lang="en-US" sz="1800" dirty="0" smtClean="0">
                <a:latin typeface="Courier New"/>
                <a:ea typeface="Courier New"/>
                <a:cs typeface="Courier New"/>
                <a:sym typeface="Courier New"/>
              </a:rPr>
              <a:t>()</a:t>
            </a:r>
          </a:p>
          <a:p>
            <a:pPr marL="0" indent="0">
              <a:buNone/>
            </a:pPr>
            <a:endParaRPr lang="en-US" sz="1800" dirty="0">
              <a:latin typeface="Courier New"/>
              <a:ea typeface="Courier New"/>
              <a:cs typeface="Courier New"/>
              <a:sym typeface="Courier New"/>
            </a:endParaRPr>
          </a:p>
          <a:p>
            <a:pPr marL="0" indent="0">
              <a:buNone/>
            </a:pPr>
            <a:endParaRPr lang="en-US" sz="1800" dirty="0" smtClean="0">
              <a:latin typeface="Courier New"/>
              <a:ea typeface="Courier New"/>
              <a:cs typeface="Courier New"/>
              <a:sym typeface="Courier New"/>
            </a:endParaRPr>
          </a:p>
          <a:p>
            <a:pPr marL="0" indent="0">
              <a:buNone/>
            </a:pPr>
            <a:endParaRPr lang="en" sz="1800" dirty="0">
              <a:latin typeface="Courier New"/>
              <a:ea typeface="Courier New"/>
              <a:cs typeface="Courier New"/>
              <a:sym typeface="Courier New"/>
            </a:endParaRPr>
          </a:p>
        </p:txBody>
      </p:sp>
      <p:sp>
        <p:nvSpPr>
          <p:cNvPr id="2" name="Rectangle 1"/>
          <p:cNvSpPr/>
          <p:nvPr/>
        </p:nvSpPr>
        <p:spPr>
          <a:xfrm>
            <a:off x="381000" y="1600200"/>
            <a:ext cx="71628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445924"/>
      </p:ext>
    </p:extLst>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Result</a:t>
            </a:r>
            <a:endParaRPr lang="en-US" dirty="0"/>
          </a:p>
        </p:txBody>
      </p:sp>
      <p:pic>
        <p:nvPicPr>
          <p:cNvPr id="5" name="Picture 4" descr="B8qQ+WHn7gCMAAAAAElFTkSuQmC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057400"/>
            <a:ext cx="5080000" cy="3568700"/>
          </a:xfrm>
          <a:prstGeom prst="rect">
            <a:avLst/>
          </a:prstGeom>
        </p:spPr>
      </p:pic>
    </p:spTree>
    <p:extLst>
      <p:ext uri="{BB962C8B-B14F-4D97-AF65-F5344CB8AC3E}">
        <p14:creationId xmlns:p14="http://schemas.microsoft.com/office/powerpoint/2010/main" val="477234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1913</TotalTime>
  <Words>1244</Words>
  <Application>Microsoft Macintosh PowerPoint</Application>
  <PresentationFormat>On-screen Show (4:3)</PresentationFormat>
  <Paragraphs>247</Paragraphs>
  <Slides>38</Slides>
  <Notes>25</Notes>
  <HiddenSlides>0</HiddenSlides>
  <MMClips>3</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Advanced Python modules and functionalities</vt:lpstr>
      <vt:lpstr>Today's schedule</vt:lpstr>
      <vt:lpstr>1. matplotlib</vt:lpstr>
      <vt:lpstr>matplotlib</vt:lpstr>
      <vt:lpstr>Example matplotlib</vt:lpstr>
      <vt:lpstr>Example: Plotting Lines</vt:lpstr>
      <vt:lpstr>Example Result</vt:lpstr>
      <vt:lpstr>Example: Labeling Axes</vt:lpstr>
      <vt:lpstr>Example Result</vt:lpstr>
      <vt:lpstr>Example: Changing Axes</vt:lpstr>
      <vt:lpstr>Example Result</vt:lpstr>
      <vt:lpstr>Example: Changing Axes</vt:lpstr>
      <vt:lpstr>Example Result</vt:lpstr>
      <vt:lpstr>Notes on matplotlib</vt:lpstr>
      <vt:lpstr>Matplotlib examples</vt:lpstr>
      <vt:lpstr>2. optparse</vt:lpstr>
      <vt:lpstr>optparse</vt:lpstr>
      <vt:lpstr>optparse</vt:lpstr>
      <vt:lpstr>optparse</vt:lpstr>
      <vt:lpstr>optparse</vt:lpstr>
      <vt:lpstr>optparse</vt:lpstr>
      <vt:lpstr>optparse</vt:lpstr>
      <vt:lpstr>Example optparse</vt:lpstr>
      <vt:lpstr>optparse exmple: CDS length</vt:lpstr>
      <vt:lpstr>optparse exmple: CDS length</vt:lpstr>
      <vt:lpstr>optparse example: CDS length</vt:lpstr>
      <vt:lpstr>optparse exmple: CDS length</vt:lpstr>
      <vt:lpstr>optparse: interaction (help)</vt:lpstr>
      <vt:lpstr>optparse: interaction (inputs)</vt:lpstr>
      <vt:lpstr>optparse: using inputs</vt:lpstr>
      <vt:lpstr>3. Learning with RaspberryPi</vt:lpstr>
      <vt:lpstr>PowerPoint Presentation</vt:lpstr>
      <vt:lpstr>PowerPoint Presentation</vt:lpstr>
      <vt:lpstr>PowerPoint Presentation</vt:lpstr>
      <vt:lpstr>PowerPoint Presentation</vt:lpstr>
      <vt:lpstr>PowerPoint Presentation</vt:lpstr>
      <vt:lpstr>PowerPoint Presentation</vt:lpstr>
      <vt:lpstr>Raspberry Pi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dc:creator>
  <cp:lastModifiedBy>Matt Paul</cp:lastModifiedBy>
  <cp:revision>104</cp:revision>
  <dcterms:created xsi:type="dcterms:W3CDTF">2013-08-22T15:28:06Z</dcterms:created>
  <dcterms:modified xsi:type="dcterms:W3CDTF">2016-09-29T20:06:46Z</dcterms:modified>
</cp:coreProperties>
</file>